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3" r:id="rId2"/>
    <p:sldId id="268" r:id="rId3"/>
    <p:sldId id="271" r:id="rId4"/>
    <p:sldId id="272" r:id="rId5"/>
    <p:sldId id="277" r:id="rId6"/>
    <p:sldId id="281" r:id="rId7"/>
    <p:sldId id="284" r:id="rId8"/>
    <p:sldId id="280" r:id="rId9"/>
    <p:sldId id="282" r:id="rId10"/>
    <p:sldId id="283"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20"/>
    <p:restoredTop sz="94203" autoAdjust="0"/>
  </p:normalViewPr>
  <p:slideViewPr>
    <p:cSldViewPr>
      <p:cViewPr>
        <p:scale>
          <a:sx n="96" d="100"/>
          <a:sy n="96" d="100"/>
        </p:scale>
        <p:origin x="-1368" y="-8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352" y="1915"/>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spPr>
            <a:solidFill>
              <a:schemeClr val="bg1">
                <a:lumMod val="50000"/>
              </a:schemeClr>
            </a:solidFill>
          </c:spPr>
          <c:invertIfNegative val="0"/>
          <c:dLbls>
            <c:txPr>
              <a:bodyPr/>
              <a:lstStyle/>
              <a:p>
                <a:pPr>
                  <a:defRPr sz="1800" b="1"/>
                </a:pPr>
                <a:endParaRPr lang="en-US"/>
              </a:p>
            </c:txPr>
            <c:dLblPos val="outEnd"/>
            <c:showLegendKey val="0"/>
            <c:showVal val="1"/>
            <c:showCatName val="0"/>
            <c:showSerName val="0"/>
            <c:showPercent val="0"/>
            <c:showBubbleSize val="0"/>
            <c:showLeaderLines val="0"/>
          </c:dLbls>
          <c:cat>
            <c:numRef>
              <c:f>[Book1]Sheet1!$A$3:$A$7</c:f>
              <c:numCache>
                <c:formatCode>General</c:formatCode>
                <c:ptCount val="5"/>
                <c:pt idx="0">
                  <c:v>2016.0</c:v>
                </c:pt>
                <c:pt idx="1">
                  <c:v>2017.0</c:v>
                </c:pt>
                <c:pt idx="2">
                  <c:v>2018.0</c:v>
                </c:pt>
                <c:pt idx="3">
                  <c:v>2019.0</c:v>
                </c:pt>
                <c:pt idx="4">
                  <c:v>2020.0</c:v>
                </c:pt>
              </c:numCache>
            </c:numRef>
          </c:cat>
          <c:val>
            <c:numRef>
              <c:f>[Book1]Sheet1!$B$3:$B$7</c:f>
              <c:numCache>
                <c:formatCode>General</c:formatCode>
                <c:ptCount val="5"/>
                <c:pt idx="0">
                  <c:v>56.0</c:v>
                </c:pt>
                <c:pt idx="1">
                  <c:v>84.0</c:v>
                </c:pt>
                <c:pt idx="2">
                  <c:v>200.0</c:v>
                </c:pt>
                <c:pt idx="3">
                  <c:v>280.0</c:v>
                </c:pt>
                <c:pt idx="4">
                  <c:v>400.0</c:v>
                </c:pt>
              </c:numCache>
            </c:numRef>
          </c:val>
        </c:ser>
        <c:dLbls>
          <c:showLegendKey val="0"/>
          <c:showVal val="0"/>
          <c:showCatName val="0"/>
          <c:showSerName val="0"/>
          <c:showPercent val="0"/>
          <c:showBubbleSize val="0"/>
        </c:dLbls>
        <c:gapWidth val="50"/>
        <c:axId val="-2144718952"/>
        <c:axId val="-2103180408"/>
      </c:barChart>
      <c:catAx>
        <c:axId val="-2144718952"/>
        <c:scaling>
          <c:orientation val="minMax"/>
        </c:scaling>
        <c:delete val="0"/>
        <c:axPos val="b"/>
        <c:numFmt formatCode="General" sourceLinked="1"/>
        <c:majorTickMark val="out"/>
        <c:minorTickMark val="none"/>
        <c:tickLblPos val="nextTo"/>
        <c:txPr>
          <a:bodyPr/>
          <a:lstStyle/>
          <a:p>
            <a:pPr>
              <a:defRPr sz="1600" b="0"/>
            </a:pPr>
            <a:endParaRPr lang="en-US"/>
          </a:p>
        </c:txPr>
        <c:crossAx val="-2103180408"/>
        <c:crosses val="autoZero"/>
        <c:auto val="1"/>
        <c:lblAlgn val="ctr"/>
        <c:lblOffset val="100"/>
        <c:noMultiLvlLbl val="0"/>
      </c:catAx>
      <c:valAx>
        <c:axId val="-2103180408"/>
        <c:scaling>
          <c:orientation val="minMax"/>
        </c:scaling>
        <c:delete val="1"/>
        <c:axPos val="l"/>
        <c:numFmt formatCode="General" sourceLinked="1"/>
        <c:majorTickMark val="out"/>
        <c:minorTickMark val="none"/>
        <c:tickLblPos val="none"/>
        <c:crossAx val="-2144718952"/>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93FD825-B3D1-4493-8A78-8C2CC431997F}" type="datetimeFigureOut">
              <a:rPr lang="en-US" smtClean="0"/>
              <a:pPr/>
              <a:t>3/28/16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0E090EF-5625-4E80-B444-78B8AA88DC61}" type="slidenum">
              <a:rPr lang="en-US" smtClean="0"/>
              <a:pPr/>
              <a:t>‹#›</a:t>
            </a:fld>
            <a:endParaRPr lang="en-US"/>
          </a:p>
        </p:txBody>
      </p:sp>
    </p:spTree>
    <p:extLst>
      <p:ext uri="{BB962C8B-B14F-4D97-AF65-F5344CB8AC3E}">
        <p14:creationId xmlns:p14="http://schemas.microsoft.com/office/powerpoint/2010/main" val="4175312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89865F-A340-41B1-95A9-8B0EAF069D15}"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800" b="1" dirty="0" smtClean="0">
              <a:solidFill>
                <a:srgbClr val="FF0000"/>
              </a:solidFill>
            </a:endParaRPr>
          </a:p>
          <a:p>
            <a:endParaRPr lang="en-US" sz="80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0E090EF-5625-4E80-B444-78B8AA88DC61}" type="slidenum">
              <a:rPr lang="en-US" smtClean="0"/>
              <a:pPr/>
              <a:t>10</a:t>
            </a:fld>
            <a:endParaRPr lang="en-US"/>
          </a:p>
        </p:txBody>
      </p:sp>
      <p:sp>
        <p:nvSpPr>
          <p:cNvPr id="5" name="Notes Placeholder 2"/>
          <p:cNvSpPr txBox="1">
            <a:spLocks/>
          </p:cNvSpPr>
          <p:nvPr/>
        </p:nvSpPr>
        <p:spPr>
          <a:xfrm>
            <a:off x="853440" y="4568190"/>
            <a:ext cx="5608320" cy="4183380"/>
          </a:xfrm>
          <a:prstGeom prst="rect">
            <a:avLst/>
          </a:prstGeom>
        </p:spPr>
        <p:txBody>
          <a:bodyPr vert="horz" lIns="93177" tIns="46589" rIns="93177" bIns="46589"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Notes Placeholder 2"/>
          <p:cNvSpPr txBox="1">
            <a:spLocks/>
          </p:cNvSpPr>
          <p:nvPr/>
        </p:nvSpPr>
        <p:spPr>
          <a:xfrm>
            <a:off x="1005840" y="4720590"/>
            <a:ext cx="5608320" cy="4183380"/>
          </a:xfrm>
          <a:prstGeom prst="rect">
            <a:avLst/>
          </a:prstGeom>
        </p:spPr>
        <p:txBody>
          <a:bodyPr vert="horz" lIns="93177" tIns="46589" rIns="93177" bIns="46589"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Notes Placeholder 2"/>
          <p:cNvSpPr txBox="1">
            <a:spLocks/>
          </p:cNvSpPr>
          <p:nvPr/>
        </p:nvSpPr>
        <p:spPr>
          <a:xfrm>
            <a:off x="685800" y="4572000"/>
            <a:ext cx="5608320" cy="4183380"/>
          </a:xfrm>
          <a:prstGeom prst="rect">
            <a:avLst/>
          </a:prstGeom>
        </p:spPr>
        <p:txBody>
          <a:bodyPr vert="horz" lIns="93177" tIns="46589" rIns="93177" bIns="46589" rtlCol="0">
            <a:normAutofit/>
          </a:bodyPr>
          <a:lstStyle/>
          <a:p>
            <a:pPr lvl="0"/>
            <a:endParaRPr lang="en-US" sz="1000" dirty="0" smtClean="0">
              <a:solidFill>
                <a:schemeClr val="tx1">
                  <a:lumMod val="85000"/>
                  <a:lumOff val="15000"/>
                </a:schemeClr>
              </a:solidFill>
            </a:endParaRPr>
          </a:p>
          <a:p>
            <a:pPr lvl="0"/>
            <a:endParaRPr lang="en-US" sz="1000" dirty="0" smtClean="0">
              <a:solidFill>
                <a:schemeClr val="tx1">
                  <a:lumMod val="85000"/>
                  <a:lumOff val="15000"/>
                </a:schemeClr>
              </a:solidFill>
            </a:endParaRPr>
          </a:p>
          <a:p>
            <a:pPr lvl="0"/>
            <a:endParaRPr lang="en-US" sz="1200" b="1" dirty="0" smtClean="0">
              <a:solidFill>
                <a:srgbClr val="FF0000"/>
              </a:solidFill>
            </a:endParaRPr>
          </a:p>
          <a:p>
            <a:pPr lvl="0"/>
            <a:endParaRPr lang="en-US" sz="1200" b="1" dirty="0" smtClean="0">
              <a:solidFill>
                <a:srgbClr val="FF0000"/>
              </a:solidFill>
            </a:endParaRPr>
          </a:p>
          <a:p>
            <a:pPr lvl="0"/>
            <a:endParaRPr lang="en-US" sz="1200" b="1" dirty="0" smtClean="0">
              <a:solidFill>
                <a:srgbClr val="FF0000"/>
              </a:solidFill>
            </a:endParaRPr>
          </a:p>
          <a:p>
            <a:pPr lvl="0"/>
            <a:endParaRPr lang="en-US" sz="1200" b="1" dirty="0" smtClean="0">
              <a:solidFill>
                <a:srgbClr val="FF0000"/>
              </a:solidFill>
            </a:endParaRPr>
          </a:p>
          <a:p>
            <a:pPr lvl="0"/>
            <a:r>
              <a:rPr lang="en-US" sz="1200" dirty="0" smtClean="0">
                <a:solidFill>
                  <a:srgbClr val="FF0000"/>
                </a:solidFill>
              </a:rPr>
              <a:t/>
            </a:r>
            <a:br>
              <a:rPr lang="en-US" sz="1200" dirty="0" smtClean="0">
                <a:solidFill>
                  <a:srgbClr val="FF0000"/>
                </a:solidFill>
              </a:rPr>
            </a:br>
            <a:endParaRPr kumimoji="0" lang="en-US" sz="1200" b="0"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0E090EF-5625-4E80-B444-78B8AA88DC6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89865F-A340-41B1-95A9-8B0EAF069D1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0E090EF-5625-4E80-B444-78B8AA88DC6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89865F-A340-41B1-95A9-8B0EAF069D1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0E090EF-5625-4E80-B444-78B8AA88DC6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89865F-A340-41B1-95A9-8B0EAF069D1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800" b="1" dirty="0" smtClean="0">
              <a:solidFill>
                <a:srgbClr val="FF0000"/>
              </a:solidFill>
            </a:endParaRPr>
          </a:p>
          <a:p>
            <a:endParaRPr lang="en-US" sz="800" dirty="0" smtClean="0"/>
          </a:p>
          <a:p>
            <a:endParaRPr lang="en-US" dirty="0"/>
          </a:p>
        </p:txBody>
      </p:sp>
      <p:sp>
        <p:nvSpPr>
          <p:cNvPr id="4" name="Slide Number Placeholder 3"/>
          <p:cNvSpPr>
            <a:spLocks noGrp="1"/>
          </p:cNvSpPr>
          <p:nvPr>
            <p:ph type="sldNum" sz="quarter" idx="10"/>
          </p:nvPr>
        </p:nvSpPr>
        <p:spPr/>
        <p:txBody>
          <a:bodyPr/>
          <a:lstStyle/>
          <a:p>
            <a:fld id="{A0E090EF-5625-4E80-B444-78B8AA88DC61}" type="slidenum">
              <a:rPr lang="en-US" smtClean="0"/>
              <a:pPr/>
              <a:t>8</a:t>
            </a:fld>
            <a:endParaRPr lang="en-US"/>
          </a:p>
        </p:txBody>
      </p:sp>
      <p:sp>
        <p:nvSpPr>
          <p:cNvPr id="5" name="Notes Placeholder 2"/>
          <p:cNvSpPr txBox="1">
            <a:spLocks/>
          </p:cNvSpPr>
          <p:nvPr/>
        </p:nvSpPr>
        <p:spPr>
          <a:xfrm>
            <a:off x="853440" y="4568190"/>
            <a:ext cx="5608320" cy="4183380"/>
          </a:xfrm>
          <a:prstGeom prst="rect">
            <a:avLst/>
          </a:prstGeom>
        </p:spPr>
        <p:txBody>
          <a:bodyPr vert="horz" lIns="93177" tIns="46589" rIns="93177" bIns="46589"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Notes Placeholder 2"/>
          <p:cNvSpPr txBox="1">
            <a:spLocks/>
          </p:cNvSpPr>
          <p:nvPr/>
        </p:nvSpPr>
        <p:spPr>
          <a:xfrm>
            <a:off x="1005840" y="4720590"/>
            <a:ext cx="5608320" cy="4183380"/>
          </a:xfrm>
          <a:prstGeom prst="rect">
            <a:avLst/>
          </a:prstGeom>
        </p:spPr>
        <p:txBody>
          <a:bodyPr vert="horz" lIns="93177" tIns="46589" rIns="93177" bIns="46589"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800" b="1" dirty="0" smtClean="0">
              <a:solidFill>
                <a:srgbClr val="FF0000"/>
              </a:solidFill>
            </a:endParaRPr>
          </a:p>
          <a:p>
            <a:endParaRPr lang="en-US" sz="80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0E090EF-5625-4E80-B444-78B8AA88DC61}" type="slidenum">
              <a:rPr lang="en-US" smtClean="0"/>
              <a:pPr/>
              <a:t>9</a:t>
            </a:fld>
            <a:endParaRPr lang="en-US"/>
          </a:p>
        </p:txBody>
      </p:sp>
      <p:sp>
        <p:nvSpPr>
          <p:cNvPr id="5" name="Notes Placeholder 2"/>
          <p:cNvSpPr txBox="1">
            <a:spLocks/>
          </p:cNvSpPr>
          <p:nvPr/>
        </p:nvSpPr>
        <p:spPr>
          <a:xfrm>
            <a:off x="853440" y="4568190"/>
            <a:ext cx="5608320" cy="4183380"/>
          </a:xfrm>
          <a:prstGeom prst="rect">
            <a:avLst/>
          </a:prstGeom>
        </p:spPr>
        <p:txBody>
          <a:bodyPr vert="horz" lIns="93177" tIns="46589" rIns="93177" bIns="46589"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Notes Placeholder 2"/>
          <p:cNvSpPr txBox="1">
            <a:spLocks/>
          </p:cNvSpPr>
          <p:nvPr/>
        </p:nvSpPr>
        <p:spPr>
          <a:xfrm>
            <a:off x="1005840" y="4720590"/>
            <a:ext cx="5608320" cy="4183380"/>
          </a:xfrm>
          <a:prstGeom prst="rect">
            <a:avLst/>
          </a:prstGeom>
        </p:spPr>
        <p:txBody>
          <a:bodyPr vert="horz" lIns="93177" tIns="46589" rIns="93177" bIns="46589"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Notes Placeholder 2"/>
          <p:cNvSpPr txBox="1">
            <a:spLocks/>
          </p:cNvSpPr>
          <p:nvPr/>
        </p:nvSpPr>
        <p:spPr>
          <a:xfrm>
            <a:off x="685800" y="4572000"/>
            <a:ext cx="5608320" cy="4183380"/>
          </a:xfrm>
          <a:prstGeom prst="rect">
            <a:avLst/>
          </a:prstGeom>
        </p:spPr>
        <p:txBody>
          <a:bodyPr vert="horz" lIns="93177" tIns="46589" rIns="93177" bIns="46589" rtlCol="0">
            <a:normAutofit/>
          </a:bodyPr>
          <a:lstStyle/>
          <a:p>
            <a:pPr lvl="0"/>
            <a:endParaRPr lang="en-US" sz="1000" dirty="0" smtClean="0">
              <a:solidFill>
                <a:schemeClr val="tx1">
                  <a:lumMod val="75000"/>
                  <a:lumOff val="25000"/>
                </a:schemeClr>
              </a:solidFill>
            </a:endParaRPr>
          </a:p>
          <a:p>
            <a:pPr lvl="0"/>
            <a:endParaRPr lang="en-US" sz="1200" b="1" dirty="0" smtClean="0">
              <a:solidFill>
                <a:srgbClr val="FF0000"/>
              </a:solidFill>
            </a:endParaRPr>
          </a:p>
          <a:p>
            <a:pPr lvl="0"/>
            <a:endParaRPr lang="en-US" sz="1200" b="1" dirty="0" smtClean="0">
              <a:solidFill>
                <a:srgbClr val="FF0000"/>
              </a:solidFill>
            </a:endParaRPr>
          </a:p>
          <a:p>
            <a:pPr lvl="0"/>
            <a:endParaRPr lang="en-US" sz="1200" b="1" dirty="0" smtClean="0">
              <a:solidFill>
                <a:srgbClr val="FF0000"/>
              </a:solidFill>
            </a:endParaRPr>
          </a:p>
          <a:p>
            <a:pPr lvl="0"/>
            <a:endParaRPr lang="en-US" sz="1200" b="1" dirty="0" smtClean="0">
              <a:solidFill>
                <a:srgbClr val="FF0000"/>
              </a:solidFill>
            </a:endParaRPr>
          </a:p>
          <a:p>
            <a:pPr lvl="0"/>
            <a:r>
              <a:rPr lang="en-US" sz="1200" dirty="0" smtClean="0">
                <a:solidFill>
                  <a:srgbClr val="FF0000"/>
                </a:solidFill>
              </a:rPr>
              <a:t/>
            </a:r>
            <a:br>
              <a:rPr lang="en-US" sz="1200" dirty="0" smtClean="0">
                <a:solidFill>
                  <a:srgbClr val="FF0000"/>
                </a:solidFill>
              </a:rPr>
            </a:br>
            <a:endParaRPr kumimoji="0" lang="en-US" sz="1200" b="0"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9E1696-F127-41FE-89DE-45C6D88E3E15}" type="datetimeFigureOut">
              <a:rPr lang="en-US" smtClean="0"/>
              <a:pPr/>
              <a:t>3/28/16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4C5F6-478B-4107-920E-DBC5CE84526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9E1696-F127-41FE-89DE-45C6D88E3E15}" type="datetimeFigureOut">
              <a:rPr lang="en-US" smtClean="0"/>
              <a:pPr/>
              <a:t>3/28/16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4C5F6-478B-4107-920E-DBC5CE84526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9E1696-F127-41FE-89DE-45C6D88E3E15}" type="datetimeFigureOut">
              <a:rPr lang="en-US" smtClean="0"/>
              <a:pPr/>
              <a:t>3/28/16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4C5F6-478B-4107-920E-DBC5CE84526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 no inv note">
    <p:bg>
      <p:bgPr>
        <a:solidFill>
          <a:schemeClr val="bg1"/>
        </a:solidFill>
        <a:effectLst/>
      </p:bgPr>
    </p:bg>
    <p:spTree>
      <p:nvGrpSpPr>
        <p:cNvPr id="1" name=""/>
        <p:cNvGrpSpPr/>
        <p:nvPr/>
      </p:nvGrpSpPr>
      <p:grpSpPr>
        <a:xfrm>
          <a:off x="0" y="0"/>
          <a:ext cx="0" cy="0"/>
          <a:chOff x="0" y="0"/>
          <a:chExt cx="0" cy="0"/>
        </a:xfrm>
      </p:grpSpPr>
      <p:cxnSp>
        <p:nvCxnSpPr>
          <p:cNvPr id="10" name="Straight Connector 9"/>
          <p:cNvCxnSpPr/>
          <p:nvPr/>
        </p:nvCxnSpPr>
        <p:spPr>
          <a:xfrm>
            <a:off x="0" y="1143000"/>
            <a:ext cx="9144000" cy="0"/>
          </a:xfrm>
          <a:prstGeom prst="line">
            <a:avLst/>
          </a:prstGeom>
          <a:ln w="88900">
            <a:solidFill>
              <a:srgbClr val="004376"/>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0" y="6519672"/>
            <a:ext cx="9144000" cy="338328"/>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1097280"/>
          </a:xfrm>
          <a:prstGeom prst="rect">
            <a:avLst/>
          </a:prstGeom>
          <a:solidFill>
            <a:schemeClr val="bg1">
              <a:lumMod val="8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ooter Placeholder 4"/>
          <p:cNvSpPr>
            <a:spLocks noGrp="1"/>
          </p:cNvSpPr>
          <p:nvPr>
            <p:ph type="ftr" sz="quarter" idx="11"/>
          </p:nvPr>
        </p:nvSpPr>
        <p:spPr>
          <a:xfrm>
            <a:off x="4191000" y="6492875"/>
            <a:ext cx="4267200" cy="365125"/>
          </a:xfrm>
        </p:spPr>
        <p:txBody>
          <a:bodyPr/>
          <a:lstStyle>
            <a:lvl1pPr>
              <a:defRPr b="1"/>
            </a:lvl1pPr>
          </a:lstStyle>
          <a:p>
            <a:r>
              <a:rPr lang="en-US" dirty="0" smtClean="0"/>
              <a:t>Dominion Corporate Renewable Energy Buyers Program</a:t>
            </a:r>
            <a:endParaRPr lang="en-US" dirty="0"/>
          </a:p>
        </p:txBody>
      </p:sp>
      <p:sp>
        <p:nvSpPr>
          <p:cNvPr id="22" name="Slide Number Placeholder 5"/>
          <p:cNvSpPr>
            <a:spLocks noGrp="1"/>
          </p:cNvSpPr>
          <p:nvPr>
            <p:ph type="sldNum" sz="quarter" idx="12"/>
          </p:nvPr>
        </p:nvSpPr>
        <p:spPr>
          <a:xfrm>
            <a:off x="8534400" y="6492875"/>
            <a:ext cx="457200" cy="365125"/>
          </a:xfrm>
        </p:spPr>
        <p:txBody>
          <a:bodyPr/>
          <a:lstStyle>
            <a:lvl1pPr>
              <a:defRPr b="1"/>
            </a:lvl1pPr>
          </a:lstStyle>
          <a:p>
            <a:fld id="{8B29BB26-853B-47B6-989C-FFE98E2A2CB5}" type="slidenum">
              <a:rPr lang="en-US" smtClean="0"/>
              <a:pPr/>
              <a:t>‹#›</a:t>
            </a:fld>
            <a:r>
              <a:rPr lang="en-US" smtClean="0"/>
              <a:t>  </a:t>
            </a:r>
            <a:endParaRPr lang="en-US" dirty="0"/>
          </a:p>
        </p:txBody>
      </p:sp>
      <p:sp>
        <p:nvSpPr>
          <p:cNvPr id="23" name="Title 1"/>
          <p:cNvSpPr>
            <a:spLocks noGrp="1"/>
          </p:cNvSpPr>
          <p:nvPr>
            <p:ph type="title"/>
          </p:nvPr>
        </p:nvSpPr>
        <p:spPr>
          <a:xfrm>
            <a:off x="152400" y="76200"/>
            <a:ext cx="7467600" cy="533400"/>
          </a:xfrm>
        </p:spPr>
        <p:txBody>
          <a:bodyPr/>
          <a:lstStyle>
            <a:lvl1pPr>
              <a:defRPr b="1">
                <a:solidFill>
                  <a:schemeClr val="tx1"/>
                </a:solidFill>
                <a:latin typeface="Cambria" pitchFamily="18" charset="0"/>
              </a:defRPr>
            </a:lvl1pPr>
          </a:lstStyle>
          <a:p>
            <a:r>
              <a:rPr lang="en-US" dirty="0" smtClean="0"/>
              <a:t>Click to edit Master title style</a:t>
            </a:r>
            <a:endParaRPr lang="en-US" dirty="0"/>
          </a:p>
        </p:txBody>
      </p:sp>
      <p:sp>
        <p:nvSpPr>
          <p:cNvPr id="25" name="Content Placeholder 2"/>
          <p:cNvSpPr>
            <a:spLocks noGrp="1"/>
          </p:cNvSpPr>
          <p:nvPr>
            <p:ph idx="1"/>
          </p:nvPr>
        </p:nvSpPr>
        <p:spPr>
          <a:xfrm>
            <a:off x="228600" y="1295400"/>
            <a:ext cx="8686800" cy="4953000"/>
          </a:xfrm>
          <a:prstGeom prst="rect">
            <a:avLst/>
          </a:prstGeom>
        </p:spPr>
        <p:txBody>
          <a:bodyPr/>
          <a:lstStyle>
            <a:lvl1pPr>
              <a:buClrTx/>
              <a:buFont typeface="Calibri" pitchFamily="34" charset="0"/>
              <a:buChar char="–"/>
              <a:defRPr sz="2600" b="1">
                <a:latin typeface="+mj-lt"/>
              </a:defRPr>
            </a:lvl1pPr>
            <a:lvl2pPr algn="l" defTabSz="914400" rtl="0" eaLnBrk="1" latinLnBrk="0" hangingPunct="1">
              <a:spcBef>
                <a:spcPct val="20000"/>
              </a:spcBef>
              <a:buClr>
                <a:srgbClr val="0070C0"/>
              </a:buClr>
              <a:buFont typeface="Arial" pitchFamily="34" charset="0"/>
              <a:buChar char="•"/>
              <a:defRPr lang="en-US" sz="2200" kern="1200" baseline="0" dirty="0" smtClean="0">
                <a:solidFill>
                  <a:schemeClr val="tx1">
                    <a:lumMod val="75000"/>
                    <a:lumOff val="25000"/>
                  </a:schemeClr>
                </a:solidFill>
                <a:latin typeface="+mj-lt"/>
                <a:ea typeface="+mn-ea"/>
                <a:cs typeface="Aharoni" pitchFamily="2" charset="-79"/>
              </a:defRPr>
            </a:lvl2pPr>
            <a:lvl3pPr algn="l" defTabSz="914400" rtl="0" eaLnBrk="1" latinLnBrk="0" hangingPunct="1">
              <a:spcBef>
                <a:spcPct val="20000"/>
              </a:spcBef>
              <a:buClr>
                <a:schemeClr val="tx1">
                  <a:lumMod val="75000"/>
                  <a:lumOff val="25000"/>
                </a:schemeClr>
              </a:buClr>
              <a:buFont typeface="Wingdings" pitchFamily="2" charset="2"/>
              <a:buChar char="§"/>
              <a:defRPr lang="en-US" sz="2000" kern="1200" baseline="0" dirty="0" smtClean="0">
                <a:solidFill>
                  <a:srgbClr val="0070C0"/>
                </a:solidFill>
                <a:latin typeface="+mj-lt"/>
                <a:ea typeface="+mn-ea"/>
                <a:cs typeface="Aharoni" pitchFamily="2" charset="-79"/>
              </a:defRPr>
            </a:lvl3pPr>
          </a:lstStyle>
          <a:p>
            <a:pPr lvl="0"/>
            <a:r>
              <a:rPr lang="en-US" dirty="0" smtClean="0"/>
              <a:t>Click to edit Master text styles</a:t>
            </a:r>
          </a:p>
          <a:p>
            <a:pPr lvl="1"/>
            <a:r>
              <a:rPr lang="en-US" dirty="0" smtClean="0"/>
              <a:t>Second level</a:t>
            </a:r>
          </a:p>
          <a:p>
            <a:pPr marL="1143000" lvl="2" indent="-228600" algn="l" defTabSz="914400" rtl="0" eaLnBrk="1" latinLnBrk="0" hangingPunct="1">
              <a:spcBef>
                <a:spcPct val="20000"/>
              </a:spcBef>
              <a:buClr>
                <a:schemeClr val="tx1">
                  <a:lumMod val="75000"/>
                  <a:lumOff val="25000"/>
                </a:schemeClr>
              </a:buClr>
              <a:buSzPct val="75000"/>
              <a:buFont typeface="Wingdings" pitchFamily="2" charset="2"/>
              <a:buChar char="§"/>
            </a:pPr>
            <a:r>
              <a:rPr lang="en-US" dirty="0" smtClean="0"/>
              <a:t>Third level</a:t>
            </a:r>
          </a:p>
        </p:txBody>
      </p:sp>
      <p:sp>
        <p:nvSpPr>
          <p:cNvPr id="26" name="Subtitle Placeholder 1"/>
          <p:cNvSpPr>
            <a:spLocks noGrp="1"/>
          </p:cNvSpPr>
          <p:nvPr>
            <p:ph type="body" sz="quarter" idx="14"/>
          </p:nvPr>
        </p:nvSpPr>
        <p:spPr>
          <a:xfrm>
            <a:off x="533400" y="609600"/>
            <a:ext cx="6934200" cy="304800"/>
          </a:xfrm>
          <a:prstGeom prst="rect">
            <a:avLst/>
          </a:prstGeom>
        </p:spPr>
        <p:txBody>
          <a:bodyPr/>
          <a:lstStyle>
            <a:lvl1pPr>
              <a:buNone/>
              <a:defRPr lang="en-US" sz="2000" b="0" kern="1200" baseline="0" dirty="0" smtClean="0">
                <a:solidFill>
                  <a:schemeClr val="tx1"/>
                </a:solidFill>
                <a:latin typeface="Cambria" pitchFamily="18" charset="0"/>
                <a:ea typeface="+mj-ea"/>
                <a:cs typeface="+mj-cs"/>
              </a:defRPr>
            </a:lvl1pPr>
          </a:lstStyle>
          <a:p>
            <a:pPr lvl="0"/>
            <a:r>
              <a:rPr lang="en-US" dirty="0" smtClean="0"/>
              <a:t>Click to edit Master text styles</a:t>
            </a:r>
            <a:endParaRPr lang="en-US" dirty="0"/>
          </a:p>
        </p:txBody>
      </p:sp>
      <p:pic>
        <p:nvPicPr>
          <p:cNvPr id="14" name="Picture 4" descr="DMP HORZ 2C RGB LARGE.png"/>
          <p:cNvPicPr>
            <a:picLocks noChangeAspect="1"/>
          </p:cNvPicPr>
          <p:nvPr userDrawn="1"/>
        </p:nvPicPr>
        <p:blipFill>
          <a:blip r:embed="rId3" cstate="print"/>
          <a:srcRect r="11111" b="25971"/>
          <a:stretch>
            <a:fillRect/>
          </a:stretch>
        </p:blipFill>
        <p:spPr bwMode="auto">
          <a:xfrm>
            <a:off x="7293435" y="152400"/>
            <a:ext cx="1828800" cy="6858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033" name="Picture 9" descr="C:\Users\erich04\Desktop\dominion-bridgeport-fuel-cell.jpg"/>
          <p:cNvPicPr>
            <a:picLocks noChangeAspect="1" noChangeArrowheads="1"/>
          </p:cNvPicPr>
          <p:nvPr userDrawn="1"/>
        </p:nvPicPr>
        <p:blipFill>
          <a:blip r:embed="rId2" cstate="print"/>
          <a:srcRect/>
          <a:stretch>
            <a:fillRect/>
          </a:stretch>
        </p:blipFill>
        <p:spPr bwMode="auto">
          <a:xfrm>
            <a:off x="4495800" y="4994434"/>
            <a:ext cx="4648200" cy="1863566"/>
          </a:xfrm>
          <a:prstGeom prst="rect">
            <a:avLst/>
          </a:prstGeom>
          <a:noFill/>
        </p:spPr>
      </p:pic>
      <p:pic>
        <p:nvPicPr>
          <p:cNvPr id="1031" name="Picture 7" descr="C:\Users\erich04\Desktop\ca-solar-banner-630w.jpg"/>
          <p:cNvPicPr>
            <a:picLocks noChangeAspect="1" noChangeArrowheads="1"/>
          </p:cNvPicPr>
          <p:nvPr userDrawn="1"/>
        </p:nvPicPr>
        <p:blipFill>
          <a:blip r:embed="rId3" cstate="print"/>
          <a:srcRect/>
          <a:stretch>
            <a:fillRect/>
          </a:stretch>
        </p:blipFill>
        <p:spPr bwMode="auto">
          <a:xfrm>
            <a:off x="0" y="0"/>
            <a:ext cx="4762500" cy="1981200"/>
          </a:xfrm>
          <a:prstGeom prst="rect">
            <a:avLst/>
          </a:prstGeom>
          <a:noFill/>
        </p:spPr>
      </p:pic>
      <p:pic>
        <p:nvPicPr>
          <p:cNvPr id="1027" name="Picture 3" descr="C:\Users\erich04\Desktop\wind-generation-banner.jpg"/>
          <p:cNvPicPr>
            <a:picLocks noChangeAspect="1" noChangeArrowheads="1"/>
          </p:cNvPicPr>
          <p:nvPr userDrawn="1"/>
        </p:nvPicPr>
        <p:blipFill>
          <a:blip r:embed="rId4" cstate="print"/>
          <a:srcRect/>
          <a:stretch>
            <a:fillRect/>
          </a:stretch>
        </p:blipFill>
        <p:spPr bwMode="auto">
          <a:xfrm>
            <a:off x="1524000" y="0"/>
            <a:ext cx="5876925" cy="1981199"/>
          </a:xfrm>
          <a:prstGeom prst="rect">
            <a:avLst/>
          </a:prstGeom>
          <a:noFill/>
        </p:spPr>
      </p:pic>
      <p:pic>
        <p:nvPicPr>
          <p:cNvPr id="1032" name="Picture 8" descr="C:\Users\erich04\Desktop\canon-aerial.jpg"/>
          <p:cNvPicPr>
            <a:picLocks noChangeAspect="1" noChangeArrowheads="1"/>
          </p:cNvPicPr>
          <p:nvPr userDrawn="1"/>
        </p:nvPicPr>
        <p:blipFill>
          <a:blip r:embed="rId5" cstate="print"/>
          <a:srcRect/>
          <a:stretch>
            <a:fillRect/>
          </a:stretch>
        </p:blipFill>
        <p:spPr bwMode="auto">
          <a:xfrm>
            <a:off x="6157731" y="0"/>
            <a:ext cx="2986269" cy="2057400"/>
          </a:xfrm>
          <a:prstGeom prst="rect">
            <a:avLst/>
          </a:prstGeom>
          <a:noFill/>
        </p:spPr>
      </p:pic>
      <p:pic>
        <p:nvPicPr>
          <p:cNvPr id="1029" name="Picture 5" descr="C:\Users\erich04\Desktop\canon-banner.jpg"/>
          <p:cNvPicPr>
            <a:picLocks noChangeAspect="1" noChangeArrowheads="1"/>
          </p:cNvPicPr>
          <p:nvPr userDrawn="1"/>
        </p:nvPicPr>
        <p:blipFill>
          <a:blip r:embed="rId6" cstate="print"/>
          <a:srcRect/>
          <a:stretch>
            <a:fillRect/>
          </a:stretch>
        </p:blipFill>
        <p:spPr bwMode="auto">
          <a:xfrm>
            <a:off x="0" y="2057400"/>
            <a:ext cx="3810000" cy="2743200"/>
          </a:xfrm>
          <a:prstGeom prst="rect">
            <a:avLst/>
          </a:prstGeom>
          <a:noFill/>
        </p:spPr>
      </p:pic>
      <p:pic>
        <p:nvPicPr>
          <p:cNvPr id="1028" name="Picture 4" descr="C:\Users\erich04\Desktop\azalea-banner-630w.jpg"/>
          <p:cNvPicPr>
            <a:picLocks noChangeAspect="1" noChangeArrowheads="1"/>
          </p:cNvPicPr>
          <p:nvPr userDrawn="1"/>
        </p:nvPicPr>
        <p:blipFill>
          <a:blip r:embed="rId7" cstate="print"/>
          <a:srcRect/>
          <a:stretch>
            <a:fillRect/>
          </a:stretch>
        </p:blipFill>
        <p:spPr bwMode="auto">
          <a:xfrm>
            <a:off x="0" y="4800600"/>
            <a:ext cx="4500564" cy="2057400"/>
          </a:xfrm>
          <a:prstGeom prst="rect">
            <a:avLst/>
          </a:prstGeom>
          <a:noFill/>
        </p:spPr>
      </p:pic>
      <p:pic>
        <p:nvPicPr>
          <p:cNvPr id="1026" name="Picture 2" descr="C:\Users\erich04\Desktop\single-turbine.jpg"/>
          <p:cNvPicPr>
            <a:picLocks noChangeAspect="1" noChangeArrowheads="1"/>
          </p:cNvPicPr>
          <p:nvPr userDrawn="1"/>
        </p:nvPicPr>
        <p:blipFill>
          <a:blip r:embed="rId8" cstate="print"/>
          <a:srcRect/>
          <a:stretch>
            <a:fillRect/>
          </a:stretch>
        </p:blipFill>
        <p:spPr bwMode="auto">
          <a:xfrm>
            <a:off x="6934200" y="1981200"/>
            <a:ext cx="2209800" cy="3209925"/>
          </a:xfrm>
          <a:prstGeom prst="rect">
            <a:avLst/>
          </a:prstGeom>
          <a:noFill/>
        </p:spPr>
      </p:pic>
      <p:sp useBgFill="1">
        <p:nvSpPr>
          <p:cNvPr id="18" name="Center Box w Logo &amp; titles"/>
          <p:cNvSpPr/>
          <p:nvPr/>
        </p:nvSpPr>
        <p:spPr>
          <a:xfrm>
            <a:off x="1984248" y="1828800"/>
            <a:ext cx="5181600" cy="3505200"/>
          </a:xfrm>
          <a:prstGeom prst="rect">
            <a:avLst/>
          </a:prstGeom>
          <a:ln w="152400" cap="sq">
            <a:solidFill>
              <a:schemeClr val="bg1"/>
            </a:solidFill>
            <a:round/>
          </a:ln>
          <a:effectLst>
            <a:outerShdw blurRad="381000" dist="1143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981200" y="2111375"/>
            <a:ext cx="5181600" cy="1698625"/>
          </a:xfrm>
        </p:spPr>
        <p:txBody>
          <a:bodyPr>
            <a:noAutofit/>
          </a:bodyPr>
          <a:lstStyle>
            <a:lvl1pPr algn="ctr">
              <a:defRPr lang="en-US" sz="3200" b="1" kern="1200" dirty="0" smtClean="0">
                <a:solidFill>
                  <a:srgbClr val="816F59"/>
                </a:solidFill>
                <a:latin typeface="Calibri" pitchFamily="34" charset="0"/>
                <a:ea typeface="+mn-ea"/>
                <a:cs typeface="+mn-cs"/>
              </a:defRPr>
            </a:lvl1pPr>
          </a:lstStyle>
          <a:p>
            <a:pPr marL="0" lvl="0" indent="-342900" algn="l" defTabSz="914400" rtl="0" eaLnBrk="0" latinLnBrk="0" hangingPunct="0">
              <a:spcBef>
                <a:spcPct val="20000"/>
              </a:spcBef>
              <a:buClr>
                <a:srgbClr val="1568B3"/>
              </a:buClr>
              <a:buFont typeface="Wingdings" pitchFamily="2" charset="2"/>
              <a:buNone/>
            </a:pPr>
            <a:r>
              <a:rPr lang="en-US" dirty="0" smtClean="0"/>
              <a:t>Click to edit Master title style</a:t>
            </a:r>
            <a:endParaRPr lang="en-US" dirty="0"/>
          </a:p>
        </p:txBody>
      </p:sp>
      <p:pic>
        <p:nvPicPr>
          <p:cNvPr id="12" name="Picture 4" descr="DMP HORZ 2C RGB LARGE.png"/>
          <p:cNvPicPr>
            <a:picLocks noChangeAspect="1"/>
          </p:cNvPicPr>
          <p:nvPr userDrawn="1"/>
        </p:nvPicPr>
        <p:blipFill>
          <a:blip r:embed="rId9" cstate="print"/>
          <a:srcRect r="11111" b="25971"/>
          <a:stretch>
            <a:fillRect/>
          </a:stretch>
        </p:blipFill>
        <p:spPr bwMode="auto">
          <a:xfrm>
            <a:off x="3352800" y="3733800"/>
            <a:ext cx="2438400" cy="914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0"/>
            <a:ext cx="9144000" cy="1097280"/>
          </a:xfrm>
          <a:prstGeom prst="rect">
            <a:avLst/>
          </a:prstGeom>
          <a:solidFill>
            <a:schemeClr val="bg1">
              <a:lumMod val="8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519672"/>
            <a:ext cx="9144000" cy="338328"/>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76200"/>
            <a:ext cx="7467600" cy="533400"/>
          </a:xfrm>
        </p:spPr>
        <p:txBody>
          <a:bodyPr/>
          <a:lstStyle>
            <a:lvl1pPr>
              <a:defRPr b="1">
                <a:solidFill>
                  <a:schemeClr val="tx1"/>
                </a:solidFill>
                <a:latin typeface="Cambria"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295400"/>
            <a:ext cx="8686800" cy="4953000"/>
          </a:xfrm>
          <a:prstGeom prst="rect">
            <a:avLst/>
          </a:prstGeom>
        </p:spPr>
        <p:txBody>
          <a:bodyPr/>
          <a:lstStyle>
            <a:lvl1pPr>
              <a:buClrTx/>
              <a:buFont typeface="Calibri" pitchFamily="34" charset="0"/>
              <a:buChar char="–"/>
              <a:defRPr sz="2600" b="1">
                <a:latin typeface="+mj-lt"/>
              </a:defRPr>
            </a:lvl1pPr>
            <a:lvl2pPr>
              <a:buClr>
                <a:srgbClr val="0070C0"/>
              </a:buClr>
              <a:buFont typeface="Arial" pitchFamily="34" charset="0"/>
              <a:buChar char="•"/>
              <a:defRPr lang="en-US" sz="2200" kern="1200" baseline="0" dirty="0" smtClean="0">
                <a:solidFill>
                  <a:schemeClr val="tx1">
                    <a:lumMod val="85000"/>
                    <a:lumOff val="15000"/>
                  </a:schemeClr>
                </a:solidFill>
                <a:latin typeface="+mj-lt"/>
                <a:ea typeface="+mn-ea"/>
                <a:cs typeface="Aharoni" pitchFamily="2" charset="-79"/>
              </a:defRPr>
            </a:lvl2pPr>
            <a:lvl3pPr>
              <a:buClr>
                <a:schemeClr val="tx1">
                  <a:lumMod val="75000"/>
                  <a:lumOff val="25000"/>
                </a:schemeClr>
              </a:buClr>
              <a:buFont typeface="Wingdings" pitchFamily="2" charset="2"/>
              <a:buChar char="§"/>
              <a:defRPr lang="en-US" sz="2000" kern="1200" baseline="0" dirty="0" smtClean="0">
                <a:solidFill>
                  <a:srgbClr val="0070C0"/>
                </a:solidFill>
                <a:latin typeface="+mj-lt"/>
                <a:ea typeface="+mn-ea"/>
                <a:cs typeface="Aharoni" pitchFamily="2" charset="-79"/>
              </a:defRPr>
            </a:lvl3pPr>
          </a:lstStyle>
          <a:p>
            <a:pPr lvl="0"/>
            <a:r>
              <a:rPr lang="en-US" dirty="0" smtClean="0"/>
              <a:t>Click to edit Master text styles</a:t>
            </a:r>
          </a:p>
          <a:p>
            <a:pPr lvl="1"/>
            <a:r>
              <a:rPr lang="en-US" dirty="0" smtClean="0"/>
              <a:t>Second level</a:t>
            </a:r>
          </a:p>
          <a:p>
            <a:pPr marL="1143000" lvl="2" indent="-228600" algn="l" defTabSz="914400" rtl="0" eaLnBrk="1" latinLnBrk="0" hangingPunct="1">
              <a:spcBef>
                <a:spcPct val="20000"/>
              </a:spcBef>
              <a:buSzPct val="75000"/>
              <a:buFont typeface="Wingdings" pitchFamily="2" charset="2"/>
              <a:buChar char="§"/>
            </a:pPr>
            <a:r>
              <a:rPr lang="en-US" dirty="0" smtClean="0"/>
              <a:t>Third level</a:t>
            </a:r>
          </a:p>
        </p:txBody>
      </p:sp>
      <p:cxnSp>
        <p:nvCxnSpPr>
          <p:cNvPr id="11" name="Straight Connector 10"/>
          <p:cNvCxnSpPr/>
          <p:nvPr/>
        </p:nvCxnSpPr>
        <p:spPr>
          <a:xfrm>
            <a:off x="0" y="1143000"/>
            <a:ext cx="9144000" cy="0"/>
          </a:xfrm>
          <a:prstGeom prst="line">
            <a:avLst/>
          </a:prstGeom>
          <a:ln w="88900">
            <a:solidFill>
              <a:srgbClr val="004376"/>
            </a:solidFill>
          </a:ln>
        </p:spPr>
        <p:style>
          <a:lnRef idx="1">
            <a:schemeClr val="accent1"/>
          </a:lnRef>
          <a:fillRef idx="0">
            <a:schemeClr val="accent1"/>
          </a:fillRef>
          <a:effectRef idx="0">
            <a:schemeClr val="accent1"/>
          </a:effectRef>
          <a:fontRef idx="minor">
            <a:schemeClr val="tx1"/>
          </a:fontRef>
        </p:style>
      </p:cxnSp>
      <p:sp>
        <p:nvSpPr>
          <p:cNvPr id="20" name="Footer Placeholder 4"/>
          <p:cNvSpPr>
            <a:spLocks noGrp="1"/>
          </p:cNvSpPr>
          <p:nvPr>
            <p:ph type="ftr" sz="quarter" idx="11"/>
          </p:nvPr>
        </p:nvSpPr>
        <p:spPr>
          <a:xfrm>
            <a:off x="4267200" y="6492875"/>
            <a:ext cx="4191000" cy="365125"/>
          </a:xfrm>
        </p:spPr>
        <p:txBody>
          <a:bodyPr/>
          <a:lstStyle>
            <a:lvl1pPr>
              <a:defRPr b="1"/>
            </a:lvl1pPr>
          </a:lstStyle>
          <a:p>
            <a:r>
              <a:rPr lang="en-US" dirty="0" smtClean="0"/>
              <a:t>Dominion Corporate Renewable Energy Buyers Program</a:t>
            </a:r>
            <a:endParaRPr lang="en-US" dirty="0"/>
          </a:p>
        </p:txBody>
      </p:sp>
      <p:sp>
        <p:nvSpPr>
          <p:cNvPr id="21" name="Slide Number Placeholder 5"/>
          <p:cNvSpPr>
            <a:spLocks noGrp="1"/>
          </p:cNvSpPr>
          <p:nvPr>
            <p:ph type="sldNum" sz="quarter" idx="12"/>
          </p:nvPr>
        </p:nvSpPr>
        <p:spPr>
          <a:xfrm>
            <a:off x="8534400" y="6492875"/>
            <a:ext cx="457200" cy="365125"/>
          </a:xfrm>
        </p:spPr>
        <p:txBody>
          <a:bodyPr/>
          <a:lstStyle>
            <a:lvl1pPr>
              <a:defRPr b="1"/>
            </a:lvl1pPr>
          </a:lstStyle>
          <a:p>
            <a:fld id="{8B29BB26-853B-47B6-989C-FFE98E2A2CB5}" type="slidenum">
              <a:rPr lang="en-US" smtClean="0"/>
              <a:pPr/>
              <a:t>‹#›</a:t>
            </a:fld>
            <a:r>
              <a:rPr lang="en-US" smtClean="0"/>
              <a:t>  </a:t>
            </a:r>
            <a:endParaRPr lang="en-US" dirty="0"/>
          </a:p>
        </p:txBody>
      </p:sp>
      <p:sp>
        <p:nvSpPr>
          <p:cNvPr id="25" name="Subtitle Placeholder 1"/>
          <p:cNvSpPr>
            <a:spLocks noGrp="1"/>
          </p:cNvSpPr>
          <p:nvPr>
            <p:ph type="body" sz="quarter" idx="14"/>
          </p:nvPr>
        </p:nvSpPr>
        <p:spPr>
          <a:xfrm>
            <a:off x="533400" y="609600"/>
            <a:ext cx="6934200" cy="304800"/>
          </a:xfrm>
          <a:prstGeom prst="rect">
            <a:avLst/>
          </a:prstGeom>
        </p:spPr>
        <p:txBody>
          <a:bodyPr/>
          <a:lstStyle>
            <a:lvl1pPr>
              <a:buNone/>
              <a:defRPr lang="en-US" sz="2000" b="0" kern="1200" baseline="0" dirty="0" smtClean="0">
                <a:solidFill>
                  <a:schemeClr val="tx1"/>
                </a:solidFill>
                <a:latin typeface="Cambria" pitchFamily="18" charset="0"/>
                <a:ea typeface="+mj-ea"/>
                <a:cs typeface="+mj-cs"/>
              </a:defRPr>
            </a:lvl1pPr>
          </a:lstStyle>
          <a:p>
            <a:pPr lvl="0"/>
            <a:r>
              <a:rPr lang="en-US" dirty="0" smtClean="0"/>
              <a:t>Click to edit Master text styles</a:t>
            </a:r>
            <a:endParaRPr lang="en-US" dirty="0"/>
          </a:p>
        </p:txBody>
      </p:sp>
      <p:pic>
        <p:nvPicPr>
          <p:cNvPr id="14" name="Picture 4" descr="DMP HORZ 2C RGB LARGE.png"/>
          <p:cNvPicPr>
            <a:picLocks noChangeAspect="1"/>
          </p:cNvPicPr>
          <p:nvPr userDrawn="1"/>
        </p:nvPicPr>
        <p:blipFill>
          <a:blip r:embed="rId3" cstate="print"/>
          <a:srcRect r="11111" b="25971"/>
          <a:stretch>
            <a:fillRect/>
          </a:stretch>
        </p:blipFill>
        <p:spPr bwMode="auto">
          <a:xfrm>
            <a:off x="7293435" y="152400"/>
            <a:ext cx="1828800" cy="6858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9E1696-F127-41FE-89DE-45C6D88E3E15}" type="datetimeFigureOut">
              <a:rPr lang="en-US" smtClean="0"/>
              <a:pPr/>
              <a:t>3/28/16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4C5F6-478B-4107-920E-DBC5CE84526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9E1696-F127-41FE-89DE-45C6D88E3E15}" type="datetimeFigureOut">
              <a:rPr lang="en-US" smtClean="0"/>
              <a:pPr/>
              <a:t>3/28/16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4C5F6-478B-4107-920E-DBC5CE84526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9E1696-F127-41FE-89DE-45C6D88E3E15}" type="datetimeFigureOut">
              <a:rPr lang="en-US" smtClean="0"/>
              <a:pPr/>
              <a:t>3/28/16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4C5F6-478B-4107-920E-DBC5CE84526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9E1696-F127-41FE-89DE-45C6D88E3E15}" type="datetimeFigureOut">
              <a:rPr lang="en-US" smtClean="0"/>
              <a:pPr/>
              <a:t>3/28/16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4C5F6-478B-4107-920E-DBC5CE84526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9E1696-F127-41FE-89DE-45C6D88E3E15}" type="datetimeFigureOut">
              <a:rPr lang="en-US" smtClean="0"/>
              <a:pPr/>
              <a:t>3/28/16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4C5F6-478B-4107-920E-DBC5CE84526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9E1696-F127-41FE-89DE-45C6D88E3E15}" type="datetimeFigureOut">
              <a:rPr lang="en-US" smtClean="0"/>
              <a:pPr/>
              <a:t>3/28/16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4C5F6-478B-4107-920E-DBC5CE84526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9E1696-F127-41FE-89DE-45C6D88E3E15}" type="datetimeFigureOut">
              <a:rPr lang="en-US" smtClean="0"/>
              <a:pPr/>
              <a:t>3/28/16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4C5F6-478B-4107-920E-DBC5CE84526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9E1696-F127-41FE-89DE-45C6D88E3E15}" type="datetimeFigureOut">
              <a:rPr lang="en-US" smtClean="0"/>
              <a:pPr/>
              <a:t>3/28/16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4C5F6-478B-4107-920E-DBC5CE84526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9E1696-F127-41FE-89DE-45C6D88E3E15}" type="datetimeFigureOut">
              <a:rPr lang="en-US" smtClean="0"/>
              <a:pPr/>
              <a:t>3/28/16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4C5F6-478B-4107-920E-DBC5CE84526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5"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981200" y="1905000"/>
            <a:ext cx="5181600" cy="1698625"/>
          </a:xfrm>
          <a:effectLst/>
          <a:scene3d>
            <a:camera prst="orthographicFront"/>
            <a:lightRig rig="threePt" dir="t"/>
          </a:scene3d>
          <a:sp3d prstMaterial="matte"/>
        </p:spPr>
        <p:txBody>
          <a:bodyPr>
            <a:sp3d extrusionH="57150" prstMaterial="matte">
              <a:bevelT w="82550" h="38100" prst="coolSlant"/>
            </a:sp3d>
          </a:bodyPr>
          <a:lstStyle/>
          <a:p>
            <a:r>
              <a:rPr lang="en-US" sz="4000" dirty="0" smtClean="0">
                <a:solidFill>
                  <a:srgbClr val="675C53"/>
                </a:solidFill>
              </a:rPr>
              <a:t>Dominion Resources</a:t>
            </a:r>
            <a:endParaRPr lang="en-US" sz="4000" dirty="0">
              <a:solidFill>
                <a:srgbClr val="675C53"/>
              </a:solidFill>
            </a:endParaRPr>
          </a:p>
        </p:txBody>
      </p:sp>
      <p:sp>
        <p:nvSpPr>
          <p:cNvPr id="3" name="TextBox 2"/>
          <p:cNvSpPr txBox="1"/>
          <p:nvPr/>
        </p:nvSpPr>
        <p:spPr>
          <a:xfrm>
            <a:off x="2057400" y="3276600"/>
            <a:ext cx="5029200" cy="400110"/>
          </a:xfrm>
          <a:prstGeom prst="rect">
            <a:avLst/>
          </a:prstGeom>
          <a:noFill/>
        </p:spPr>
        <p:txBody>
          <a:bodyPr wrap="square" rtlCol="0">
            <a:spAutoFit/>
          </a:bodyPr>
          <a:lstStyle/>
          <a:p>
            <a:pPr algn="ctr"/>
            <a:r>
              <a:rPr lang="en-US" sz="2000" b="1" dirty="0" smtClean="0">
                <a:solidFill>
                  <a:srgbClr val="1568B3"/>
                </a:solidFill>
                <a:latin typeface="+mj-lt"/>
              </a:rPr>
              <a:t>Solar Power &amp; Public Policy</a:t>
            </a:r>
            <a:endParaRPr lang="en-US" sz="2000" b="1" dirty="0">
              <a:solidFill>
                <a:srgbClr val="1568B3"/>
              </a:solidFill>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00541D-7DB3-4AFD-981D-349450D08A4D}" type="slidenum">
              <a:rPr lang="en-US" b="0" smtClean="0"/>
              <a:pPr/>
              <a:t>10</a:t>
            </a:fld>
            <a:endParaRPr lang="en-US" b="0" dirty="0"/>
          </a:p>
        </p:txBody>
      </p:sp>
      <p:sp>
        <p:nvSpPr>
          <p:cNvPr id="19" name="Title 47"/>
          <p:cNvSpPr txBox="1">
            <a:spLocks/>
          </p:cNvSpPr>
          <p:nvPr/>
        </p:nvSpPr>
        <p:spPr>
          <a:xfrm>
            <a:off x="76200" y="76200"/>
            <a:ext cx="74676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Cambria" pitchFamily="18" charset="0"/>
                <a:ea typeface="+mj-ea"/>
                <a:cs typeface="+mj-cs"/>
              </a:rPr>
              <a:t>Selected Solar Policy Issues</a:t>
            </a:r>
            <a:endParaRPr kumimoji="0" lang="en-US" sz="40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6" name="Content Placeholder 2"/>
          <p:cNvSpPr>
            <a:spLocks noGrp="1"/>
          </p:cNvSpPr>
          <p:nvPr>
            <p:ph idx="1"/>
          </p:nvPr>
        </p:nvSpPr>
        <p:spPr>
          <a:xfrm>
            <a:off x="457200" y="1600200"/>
            <a:ext cx="8229600" cy="4525963"/>
          </a:xfrm>
        </p:spPr>
        <p:txBody>
          <a:bodyPr>
            <a:normAutofit/>
          </a:bodyPr>
          <a:lstStyle/>
          <a:p>
            <a:r>
              <a:rPr lang="en-US" b="1" dirty="0" smtClean="0">
                <a:solidFill>
                  <a:schemeClr val="tx1"/>
                </a:solidFill>
              </a:rPr>
              <a:t>PURPA Reform</a:t>
            </a:r>
          </a:p>
          <a:p>
            <a:pPr lvl="1"/>
            <a:r>
              <a:rPr lang="en-US" dirty="0" smtClean="0">
                <a:solidFill>
                  <a:schemeClr val="tx1">
                    <a:lumMod val="75000"/>
                    <a:lumOff val="25000"/>
                  </a:schemeClr>
                </a:solidFill>
              </a:rPr>
              <a:t>We believe that there is a need for FERC to revise the rebuttable presumption that the Commission adopted in the context of PURPA section 210(m) that qualifying facilities (QFs) 20 megawatts and below do not have nondiscriminatory access to competitive organized wholesale markets and the barriers to access encountered by these facilities.</a:t>
            </a:r>
          </a:p>
          <a:p>
            <a:pPr lvl="1"/>
            <a:r>
              <a:rPr lang="en-US" dirty="0" smtClean="0">
                <a:solidFill>
                  <a:schemeClr val="tx1">
                    <a:lumMod val="75000"/>
                    <a:lumOff val="25000"/>
                  </a:schemeClr>
                </a:solidFill>
              </a:rPr>
              <a:t>It has been our experience that some of the developers in our NC service territory (which is still a part of PJM) are utilizing PURPA to obtain mandatory long term </a:t>
            </a:r>
            <a:r>
              <a:rPr lang="en-US" dirty="0" smtClean="0"/>
              <a:t>lucrative </a:t>
            </a:r>
            <a:r>
              <a:rPr lang="en-US" dirty="0" smtClean="0">
                <a:solidFill>
                  <a:schemeClr val="tx1">
                    <a:lumMod val="75000"/>
                    <a:lumOff val="25000"/>
                  </a:schemeClr>
                </a:solidFill>
              </a:rPr>
              <a:t>power purchase agreements with integrated, rate regulated utilities even though they have access to PJM’s markets.</a:t>
            </a:r>
          </a:p>
          <a:p>
            <a:pPr marL="1084263" lvl="2" indent="-284163"/>
            <a:endParaRPr lang="en-US" sz="400" dirty="0" smtClean="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457200" y="3503474"/>
            <a:ext cx="2515110" cy="1754326"/>
          </a:xfrm>
          <a:prstGeom prst="rect">
            <a:avLst/>
          </a:prstGeom>
        </p:spPr>
        <p:txBody>
          <a:bodyPr wrap="square">
            <a:spAutoFit/>
          </a:bodyPr>
          <a:lstStyle/>
          <a:p>
            <a:pPr eaLnBrk="1" fontAlgn="auto" hangingPunct="1">
              <a:spcBef>
                <a:spcPts val="0"/>
              </a:spcBef>
              <a:spcAft>
                <a:spcPts val="300"/>
              </a:spcAft>
              <a:buClr>
                <a:srgbClr val="1568B3"/>
              </a:buClr>
            </a:pPr>
            <a:r>
              <a:rPr lang="en-US" sz="1050" b="0" dirty="0" smtClean="0">
                <a:solidFill>
                  <a:srgbClr val="000000"/>
                </a:solidFill>
                <a:latin typeface="+mj-lt"/>
                <a:cs typeface="Arial" pitchFamily="34" charset="0"/>
              </a:rPr>
              <a:t> </a:t>
            </a:r>
            <a:r>
              <a:rPr lang="en-US" sz="1400" b="1" dirty="0" smtClean="0">
                <a:cs typeface="Arial" pitchFamily="34" charset="0"/>
              </a:rPr>
              <a:t>Electric Transmission</a:t>
            </a:r>
          </a:p>
          <a:p>
            <a:pPr marL="288925" lvl="1" indent="-198438" eaLnBrk="1" fontAlgn="auto" hangingPunct="1">
              <a:spcBef>
                <a:spcPts val="0"/>
              </a:spcBef>
              <a:spcAft>
                <a:spcPts val="900"/>
              </a:spcAft>
              <a:buClr>
                <a:srgbClr val="1568B3"/>
              </a:buClr>
              <a:buFont typeface="Wingdings" pitchFamily="2" charset="2"/>
              <a:buChar char="v"/>
            </a:pPr>
            <a:r>
              <a:rPr lang="en-US" sz="1050" dirty="0" smtClean="0">
                <a:solidFill>
                  <a:srgbClr val="1568B3"/>
                </a:solidFill>
                <a:latin typeface="+mj-lt"/>
                <a:cs typeface="Arial" pitchFamily="34" charset="0"/>
              </a:rPr>
              <a:t>6,455 miles </a:t>
            </a:r>
            <a:r>
              <a:rPr lang="en-US" sz="1050" b="0" dirty="0" smtClean="0">
                <a:latin typeface="+mj-lt"/>
                <a:cs typeface="Arial" pitchFamily="34" charset="0"/>
              </a:rPr>
              <a:t>of transmission lines</a:t>
            </a:r>
          </a:p>
          <a:p>
            <a:pPr marL="288925" lvl="1" indent="-198438" eaLnBrk="1" fontAlgn="auto" hangingPunct="1">
              <a:spcBef>
                <a:spcPts val="0"/>
              </a:spcBef>
              <a:spcAft>
                <a:spcPts val="900"/>
              </a:spcAft>
              <a:buClr>
                <a:srgbClr val="1568B3"/>
              </a:buClr>
              <a:buFont typeface="Wingdings" pitchFamily="2" charset="2"/>
              <a:buChar char="v"/>
            </a:pPr>
            <a:r>
              <a:rPr lang="en-US" sz="1050" b="0" dirty="0" smtClean="0">
                <a:latin typeface="+mj-lt"/>
                <a:cs typeface="Arial" pitchFamily="34" charset="0"/>
              </a:rPr>
              <a:t>Favorable regulatory environment</a:t>
            </a:r>
          </a:p>
          <a:p>
            <a:pPr eaLnBrk="1" fontAlgn="auto" hangingPunct="1">
              <a:spcBef>
                <a:spcPts val="0"/>
              </a:spcBef>
              <a:spcAft>
                <a:spcPts val="300"/>
              </a:spcAft>
              <a:buClr>
                <a:srgbClr val="1568B3"/>
              </a:buClr>
            </a:pPr>
            <a:r>
              <a:rPr lang="en-US" sz="1400" b="1" dirty="0" smtClean="0">
                <a:cs typeface="Arial" pitchFamily="34" charset="0"/>
              </a:rPr>
              <a:t> Electric Distribution </a:t>
            </a:r>
          </a:p>
          <a:p>
            <a:pPr marL="288925" lvl="1" indent="-198438" eaLnBrk="1" fontAlgn="auto" hangingPunct="1">
              <a:spcBef>
                <a:spcPts val="0"/>
              </a:spcBef>
              <a:spcAft>
                <a:spcPts val="900"/>
              </a:spcAft>
              <a:buClr>
                <a:srgbClr val="1568B3"/>
              </a:buClr>
              <a:buFont typeface="Wingdings" pitchFamily="2" charset="2"/>
              <a:buChar char="v"/>
            </a:pPr>
            <a:r>
              <a:rPr lang="en-US" sz="1050" dirty="0" smtClean="0">
                <a:solidFill>
                  <a:srgbClr val="1568B3"/>
                </a:solidFill>
                <a:latin typeface="+mj-lt"/>
                <a:cs typeface="Arial" pitchFamily="34" charset="0"/>
              </a:rPr>
              <a:t>57,100 miles </a:t>
            </a:r>
            <a:r>
              <a:rPr lang="en-US" sz="1050" b="0" dirty="0" smtClean="0">
                <a:solidFill>
                  <a:srgbClr val="000000"/>
                </a:solidFill>
                <a:latin typeface="+mj-lt"/>
                <a:cs typeface="Arial" pitchFamily="34" charset="0"/>
              </a:rPr>
              <a:t>of distribution lines</a:t>
            </a:r>
          </a:p>
          <a:p>
            <a:pPr marL="288925" lvl="1" indent="-198438" eaLnBrk="1" fontAlgn="auto" hangingPunct="1">
              <a:spcBef>
                <a:spcPts val="0"/>
              </a:spcBef>
              <a:spcAft>
                <a:spcPts val="900"/>
              </a:spcAft>
              <a:buClr>
                <a:srgbClr val="1568B3"/>
              </a:buClr>
              <a:buFont typeface="Wingdings" pitchFamily="2" charset="2"/>
              <a:buChar char="v"/>
            </a:pPr>
            <a:r>
              <a:rPr lang="en-US" sz="1050" dirty="0" smtClean="0">
                <a:solidFill>
                  <a:srgbClr val="1568B3"/>
                </a:solidFill>
                <a:latin typeface="+mj-lt"/>
                <a:cs typeface="Arial" pitchFamily="34" charset="0"/>
              </a:rPr>
              <a:t>2.5 million </a:t>
            </a:r>
            <a:r>
              <a:rPr lang="en-US" sz="1050" b="0" dirty="0" smtClean="0">
                <a:solidFill>
                  <a:srgbClr val="000000"/>
                </a:solidFill>
                <a:latin typeface="+mj-lt"/>
                <a:cs typeface="Arial" pitchFamily="34" charset="0"/>
              </a:rPr>
              <a:t>franchise retail customer accounts in VA and NC</a:t>
            </a:r>
          </a:p>
        </p:txBody>
      </p:sp>
      <p:sp>
        <p:nvSpPr>
          <p:cNvPr id="13" name="Rectangle 12"/>
          <p:cNvSpPr/>
          <p:nvPr/>
        </p:nvSpPr>
        <p:spPr>
          <a:xfrm>
            <a:off x="6553200" y="3505200"/>
            <a:ext cx="2590800" cy="2000548"/>
          </a:xfrm>
          <a:prstGeom prst="rect">
            <a:avLst/>
          </a:prstGeom>
        </p:spPr>
        <p:txBody>
          <a:bodyPr wrap="square">
            <a:spAutoFit/>
          </a:bodyPr>
          <a:lstStyle/>
          <a:p>
            <a:pPr eaLnBrk="1" fontAlgn="auto" hangingPunct="1">
              <a:spcBef>
                <a:spcPts val="0"/>
              </a:spcBef>
              <a:spcAft>
                <a:spcPts val="300"/>
              </a:spcAft>
              <a:buClr>
                <a:srgbClr val="1568B3"/>
              </a:buClr>
            </a:pPr>
            <a:r>
              <a:rPr lang="en-US" sz="1400" dirty="0" smtClean="0">
                <a:solidFill>
                  <a:srgbClr val="816F59"/>
                </a:solidFill>
                <a:latin typeface="+mj-lt"/>
                <a:cs typeface="Arial" pitchFamily="34" charset="0"/>
              </a:rPr>
              <a:t> </a:t>
            </a:r>
            <a:r>
              <a:rPr lang="en-US" sz="1400" b="1" dirty="0" smtClean="0">
                <a:cs typeface="Arial" pitchFamily="34" charset="0"/>
              </a:rPr>
              <a:t>Utility Generation</a:t>
            </a:r>
          </a:p>
          <a:p>
            <a:pPr marL="288925" indent="-198438" eaLnBrk="1" fontAlgn="auto" hangingPunct="1">
              <a:spcBef>
                <a:spcPts val="0"/>
              </a:spcBef>
              <a:spcAft>
                <a:spcPts val="300"/>
              </a:spcAft>
              <a:buClr>
                <a:srgbClr val="1568B3"/>
              </a:buClr>
              <a:buFont typeface="Wingdings" pitchFamily="2" charset="2"/>
              <a:buChar char="v"/>
            </a:pPr>
            <a:r>
              <a:rPr lang="en-US" sz="1050" dirty="0" smtClean="0">
                <a:solidFill>
                  <a:srgbClr val="1568B3"/>
                </a:solidFill>
                <a:latin typeface="+mj-lt"/>
                <a:cs typeface="Arial" pitchFamily="34" charset="0"/>
              </a:rPr>
              <a:t>20,400 MW </a:t>
            </a:r>
            <a:r>
              <a:rPr lang="en-US" sz="1050" b="0" dirty="0" smtClean="0">
                <a:solidFill>
                  <a:srgbClr val="000000"/>
                </a:solidFill>
                <a:latin typeface="+mj-lt"/>
                <a:cs typeface="Arial" pitchFamily="34" charset="0"/>
              </a:rPr>
              <a:t>of capacity</a:t>
            </a:r>
          </a:p>
          <a:p>
            <a:pPr marL="288925" indent="-198438" eaLnBrk="1" fontAlgn="auto" hangingPunct="1">
              <a:spcBef>
                <a:spcPts val="0"/>
              </a:spcBef>
              <a:spcAft>
                <a:spcPts val="300"/>
              </a:spcAft>
              <a:buClr>
                <a:srgbClr val="1568B3"/>
              </a:buClr>
              <a:buFont typeface="Wingdings" pitchFamily="2" charset="2"/>
              <a:buChar char="v"/>
            </a:pPr>
            <a:r>
              <a:rPr lang="en-US" sz="1050" b="0" dirty="0" smtClean="0">
                <a:solidFill>
                  <a:srgbClr val="000000"/>
                </a:solidFill>
                <a:latin typeface="+mj-lt"/>
                <a:cs typeface="Arial" pitchFamily="34" charset="0"/>
              </a:rPr>
              <a:t>Balanced, diverse fuel mix</a:t>
            </a:r>
          </a:p>
          <a:p>
            <a:pPr marL="288925" indent="-198438" eaLnBrk="1" fontAlgn="auto" hangingPunct="1">
              <a:spcBef>
                <a:spcPts val="0"/>
              </a:spcBef>
              <a:spcAft>
                <a:spcPts val="900"/>
              </a:spcAft>
              <a:buClr>
                <a:srgbClr val="1568B3"/>
              </a:buClr>
              <a:buFont typeface="Wingdings" pitchFamily="2" charset="2"/>
              <a:buChar char="v"/>
            </a:pPr>
            <a:r>
              <a:rPr lang="en-US" sz="1050" b="0" dirty="0" smtClean="0">
                <a:solidFill>
                  <a:srgbClr val="000000"/>
                </a:solidFill>
                <a:latin typeface="+mj-lt"/>
                <a:cs typeface="Arial" pitchFamily="34" charset="0"/>
              </a:rPr>
              <a:t>Favorable regulatory environment</a:t>
            </a:r>
          </a:p>
          <a:p>
            <a:pPr eaLnBrk="1" fontAlgn="auto" hangingPunct="1">
              <a:spcBef>
                <a:spcPts val="0"/>
              </a:spcBef>
              <a:spcAft>
                <a:spcPts val="300"/>
              </a:spcAft>
              <a:buClr>
                <a:srgbClr val="1568B3"/>
              </a:buClr>
            </a:pPr>
            <a:r>
              <a:rPr lang="en-US" sz="1400" b="1" dirty="0" smtClean="0">
                <a:cs typeface="Arial" pitchFamily="34" charset="0"/>
              </a:rPr>
              <a:t> Merchant Generation</a:t>
            </a:r>
          </a:p>
          <a:p>
            <a:pPr marL="288925" indent="-198438" eaLnBrk="1" fontAlgn="auto" hangingPunct="1">
              <a:spcBef>
                <a:spcPts val="0"/>
              </a:spcBef>
              <a:spcAft>
                <a:spcPts val="600"/>
              </a:spcAft>
              <a:buClr>
                <a:srgbClr val="1568B3"/>
              </a:buClr>
              <a:buFont typeface="Wingdings" pitchFamily="2" charset="2"/>
              <a:buChar char="v"/>
            </a:pPr>
            <a:r>
              <a:rPr lang="en-US" sz="1050" dirty="0" smtClean="0">
                <a:solidFill>
                  <a:srgbClr val="1568B3"/>
                </a:solidFill>
                <a:latin typeface="+mj-lt"/>
                <a:cs typeface="Arial" pitchFamily="34" charset="0"/>
              </a:rPr>
              <a:t>4,000 MW </a:t>
            </a:r>
            <a:r>
              <a:rPr lang="en-US" sz="1050" b="0" dirty="0" smtClean="0">
                <a:solidFill>
                  <a:srgbClr val="000000"/>
                </a:solidFill>
                <a:latin typeface="+mj-lt"/>
                <a:cs typeface="Arial" pitchFamily="34" charset="0"/>
              </a:rPr>
              <a:t>of capacity, including nuclear, gas and renewable power</a:t>
            </a:r>
          </a:p>
          <a:p>
            <a:pPr marL="288925" indent="-198438" eaLnBrk="1" fontAlgn="auto" hangingPunct="1">
              <a:spcBef>
                <a:spcPts val="0"/>
              </a:spcBef>
              <a:spcAft>
                <a:spcPts val="600"/>
              </a:spcAft>
              <a:buClr>
                <a:srgbClr val="1568B3"/>
              </a:buClr>
              <a:buFont typeface="Wingdings" pitchFamily="2" charset="2"/>
              <a:buChar char="v"/>
            </a:pPr>
            <a:r>
              <a:rPr lang="en-US" sz="1050" b="0" dirty="0" smtClean="0">
                <a:solidFill>
                  <a:srgbClr val="000000"/>
                </a:solidFill>
                <a:latin typeface="+mj-lt"/>
                <a:cs typeface="Arial" pitchFamily="34" charset="0"/>
              </a:rPr>
              <a:t>Active hedging program for energy revenue/margins</a:t>
            </a:r>
          </a:p>
        </p:txBody>
      </p:sp>
      <p:sp>
        <p:nvSpPr>
          <p:cNvPr id="17" name="Rectangle 16"/>
          <p:cNvSpPr/>
          <p:nvPr/>
        </p:nvSpPr>
        <p:spPr>
          <a:xfrm>
            <a:off x="3455541" y="3429000"/>
            <a:ext cx="2792859" cy="3339376"/>
          </a:xfrm>
          <a:prstGeom prst="rect">
            <a:avLst/>
          </a:prstGeom>
        </p:spPr>
        <p:txBody>
          <a:bodyPr wrap="square">
            <a:spAutoFit/>
          </a:bodyPr>
          <a:lstStyle/>
          <a:p>
            <a:pPr eaLnBrk="1" fontAlgn="auto" hangingPunct="1">
              <a:spcBef>
                <a:spcPts val="0"/>
              </a:spcBef>
              <a:spcAft>
                <a:spcPts val="300"/>
              </a:spcAft>
              <a:buClr>
                <a:srgbClr val="1568B3"/>
              </a:buClr>
            </a:pPr>
            <a:r>
              <a:rPr lang="en-US" sz="1400" b="1" dirty="0" smtClean="0">
                <a:cs typeface="Arial" pitchFamily="34" charset="0"/>
              </a:rPr>
              <a:t> Gas Transmission</a:t>
            </a:r>
          </a:p>
          <a:p>
            <a:pPr marL="288925" indent="-198438" eaLnBrk="1" fontAlgn="auto" hangingPunct="1">
              <a:spcBef>
                <a:spcPts val="0"/>
              </a:spcBef>
              <a:spcAft>
                <a:spcPts val="300"/>
              </a:spcAft>
              <a:buClr>
                <a:srgbClr val="1568B3"/>
              </a:buClr>
              <a:buFont typeface="Wingdings" pitchFamily="2" charset="2"/>
              <a:buChar char="v"/>
            </a:pPr>
            <a:r>
              <a:rPr lang="en-US" sz="1050" b="0" dirty="0" smtClean="0">
                <a:solidFill>
                  <a:srgbClr val="000000"/>
                </a:solidFill>
                <a:latin typeface="+mj-lt"/>
                <a:cs typeface="Arial" pitchFamily="34" charset="0"/>
              </a:rPr>
              <a:t>Together with Gas Distribution, operates one of the largest natural gas storage system in the U.S.</a:t>
            </a:r>
          </a:p>
          <a:p>
            <a:pPr marL="288925" indent="-198438" eaLnBrk="1" fontAlgn="auto" hangingPunct="1">
              <a:spcBef>
                <a:spcPts val="0"/>
              </a:spcBef>
              <a:spcAft>
                <a:spcPts val="300"/>
              </a:spcAft>
              <a:buClr>
                <a:srgbClr val="1568B3"/>
              </a:buClr>
              <a:buFont typeface="Wingdings" pitchFamily="2" charset="2"/>
              <a:buChar char="v"/>
            </a:pPr>
            <a:r>
              <a:rPr lang="en-US" sz="1050" dirty="0" smtClean="0">
                <a:solidFill>
                  <a:srgbClr val="1568B3"/>
                </a:solidFill>
                <a:latin typeface="+mj-lt"/>
                <a:cs typeface="Arial" pitchFamily="34" charset="0"/>
              </a:rPr>
              <a:t>12,200 miles </a:t>
            </a:r>
            <a:r>
              <a:rPr lang="en-US" sz="1050" b="0" dirty="0" smtClean="0">
                <a:solidFill>
                  <a:srgbClr val="000000"/>
                </a:solidFill>
                <a:latin typeface="+mj-lt"/>
                <a:cs typeface="Arial" pitchFamily="34" charset="0"/>
              </a:rPr>
              <a:t>of pipeline in </a:t>
            </a:r>
            <a:r>
              <a:rPr lang="en-US" sz="1050" dirty="0" smtClean="0">
                <a:solidFill>
                  <a:srgbClr val="000000"/>
                </a:solidFill>
                <a:latin typeface="+mj-lt"/>
                <a:cs typeface="Arial" pitchFamily="34" charset="0"/>
              </a:rPr>
              <a:t>eight</a:t>
            </a:r>
            <a:r>
              <a:rPr lang="en-US" sz="1050" b="0" dirty="0" smtClean="0">
                <a:solidFill>
                  <a:srgbClr val="000000"/>
                </a:solidFill>
                <a:latin typeface="+mj-lt"/>
                <a:cs typeface="Arial" pitchFamily="34" charset="0"/>
              </a:rPr>
              <a:t> states</a:t>
            </a:r>
          </a:p>
          <a:p>
            <a:pPr marL="288925" indent="-198438" eaLnBrk="1" fontAlgn="auto" hangingPunct="1">
              <a:spcBef>
                <a:spcPts val="0"/>
              </a:spcBef>
              <a:spcAft>
                <a:spcPts val="900"/>
              </a:spcAft>
              <a:buClr>
                <a:srgbClr val="1568B3"/>
              </a:buClr>
              <a:buFont typeface="Wingdings" pitchFamily="2" charset="2"/>
              <a:buChar char="v"/>
            </a:pPr>
            <a:r>
              <a:rPr lang="en-US" sz="1050" b="0" dirty="0" smtClean="0">
                <a:solidFill>
                  <a:srgbClr val="000000"/>
                </a:solidFill>
                <a:latin typeface="+mj-lt"/>
                <a:cs typeface="Arial" pitchFamily="34" charset="0"/>
              </a:rPr>
              <a:t>Well positioned in Marcellus and Utica Shale regions</a:t>
            </a:r>
          </a:p>
          <a:p>
            <a:pPr eaLnBrk="1" fontAlgn="auto" hangingPunct="1">
              <a:spcBef>
                <a:spcPts val="0"/>
              </a:spcBef>
              <a:spcAft>
                <a:spcPts val="300"/>
              </a:spcAft>
              <a:buClr>
                <a:srgbClr val="1568B3"/>
              </a:buClr>
            </a:pPr>
            <a:r>
              <a:rPr lang="en-US" sz="1400" b="1" dirty="0" smtClean="0">
                <a:cs typeface="Arial" pitchFamily="34" charset="0"/>
              </a:rPr>
              <a:t> Gas Distribution</a:t>
            </a:r>
          </a:p>
          <a:p>
            <a:pPr marL="288925" indent="-198438" eaLnBrk="1" fontAlgn="auto" hangingPunct="1">
              <a:spcBef>
                <a:spcPts val="0"/>
              </a:spcBef>
              <a:spcAft>
                <a:spcPts val="900"/>
              </a:spcAft>
              <a:buClr>
                <a:srgbClr val="1568B3"/>
              </a:buClr>
              <a:buFont typeface="Wingdings" pitchFamily="2" charset="2"/>
              <a:buChar char="v"/>
            </a:pPr>
            <a:r>
              <a:rPr lang="en-US" sz="1050" dirty="0" smtClean="0">
                <a:solidFill>
                  <a:srgbClr val="1568B3"/>
                </a:solidFill>
                <a:latin typeface="+mj-lt"/>
                <a:cs typeface="Arial" pitchFamily="34" charset="0"/>
              </a:rPr>
              <a:t>21,900 miles</a:t>
            </a:r>
            <a:r>
              <a:rPr lang="en-US" sz="1050" b="0" dirty="0" smtClean="0">
                <a:solidFill>
                  <a:srgbClr val="1568B3"/>
                </a:solidFill>
                <a:latin typeface="+mj-lt"/>
                <a:cs typeface="Arial" pitchFamily="34" charset="0"/>
              </a:rPr>
              <a:t> </a:t>
            </a:r>
            <a:r>
              <a:rPr lang="en-US" sz="1050" b="0" dirty="0" smtClean="0">
                <a:solidFill>
                  <a:srgbClr val="000000"/>
                </a:solidFill>
                <a:latin typeface="+mj-lt"/>
                <a:cs typeface="Arial" pitchFamily="34" charset="0"/>
              </a:rPr>
              <a:t>of distribution pipeline and </a:t>
            </a:r>
            <a:r>
              <a:rPr lang="en-US" sz="1050" dirty="0" smtClean="0">
                <a:solidFill>
                  <a:srgbClr val="1568B3"/>
                </a:solidFill>
                <a:latin typeface="+mj-lt"/>
                <a:cs typeface="Arial" pitchFamily="34" charset="0"/>
              </a:rPr>
              <a:t>1.3 million </a:t>
            </a:r>
            <a:r>
              <a:rPr lang="en-US" sz="1050" b="0" dirty="0" smtClean="0">
                <a:solidFill>
                  <a:srgbClr val="000000"/>
                </a:solidFill>
                <a:latin typeface="+mj-lt"/>
                <a:cs typeface="Arial" pitchFamily="34" charset="0"/>
              </a:rPr>
              <a:t>franchise retail natural gas customer accounts in OH &amp; WV</a:t>
            </a:r>
          </a:p>
          <a:p>
            <a:pPr>
              <a:spcAft>
                <a:spcPts val="300"/>
              </a:spcAft>
              <a:buClr>
                <a:srgbClr val="1568B3"/>
              </a:buClr>
            </a:pPr>
            <a:r>
              <a:rPr lang="en-US" sz="1400" b="1" dirty="0" smtClean="0">
                <a:cs typeface="Arial" pitchFamily="34" charset="0"/>
              </a:rPr>
              <a:t> Dominion Retail</a:t>
            </a:r>
          </a:p>
          <a:p>
            <a:pPr marL="288925" lvl="2" indent="-198438">
              <a:spcAft>
                <a:spcPts val="300"/>
              </a:spcAft>
              <a:buClr>
                <a:srgbClr val="1568B3"/>
              </a:buClr>
              <a:buFont typeface="Wingdings" pitchFamily="2" charset="2"/>
              <a:buChar char="v"/>
            </a:pPr>
            <a:r>
              <a:rPr lang="en-US" sz="1050" dirty="0" smtClean="0">
                <a:solidFill>
                  <a:srgbClr val="000000"/>
                </a:solidFill>
                <a:cs typeface="Arial" pitchFamily="34" charset="0"/>
              </a:rPr>
              <a:t>Retail Gas &amp; Products/Services</a:t>
            </a:r>
          </a:p>
          <a:p>
            <a:pPr marL="288925" lvl="2" indent="-198438">
              <a:spcAft>
                <a:spcPts val="300"/>
              </a:spcAft>
              <a:buClr>
                <a:srgbClr val="1568B3"/>
              </a:buClr>
              <a:buFont typeface="Wingdings" pitchFamily="2" charset="2"/>
              <a:buChar char="v"/>
            </a:pPr>
            <a:r>
              <a:rPr lang="en-US" sz="1050" dirty="0" smtClean="0">
                <a:solidFill>
                  <a:srgbClr val="1568B3"/>
                </a:solidFill>
                <a:cs typeface="Arial" pitchFamily="34" charset="0"/>
              </a:rPr>
              <a:t>1.2 million </a:t>
            </a:r>
            <a:r>
              <a:rPr lang="en-US" sz="1050" dirty="0" smtClean="0">
                <a:solidFill>
                  <a:srgbClr val="000000"/>
                </a:solidFill>
                <a:cs typeface="Arial" pitchFamily="34" charset="0"/>
              </a:rPr>
              <a:t>non-regulated customer accounts in </a:t>
            </a:r>
            <a:r>
              <a:rPr lang="en-US" sz="1050" dirty="0" smtClean="0">
                <a:solidFill>
                  <a:srgbClr val="1568B3"/>
                </a:solidFill>
                <a:cs typeface="Arial" pitchFamily="34" charset="0"/>
              </a:rPr>
              <a:t>13</a:t>
            </a:r>
            <a:r>
              <a:rPr lang="en-US" sz="1050" dirty="0" smtClean="0">
                <a:solidFill>
                  <a:srgbClr val="000000"/>
                </a:solidFill>
                <a:cs typeface="Arial" pitchFamily="34" charset="0"/>
              </a:rPr>
              <a:t> states</a:t>
            </a:r>
            <a:endParaRPr lang="en-US" sz="1400" dirty="0" smtClean="0">
              <a:solidFill>
                <a:srgbClr val="816F59"/>
              </a:solidFill>
              <a:cs typeface="Arial" pitchFamily="34" charset="0"/>
            </a:endParaRPr>
          </a:p>
          <a:p>
            <a:pPr marL="288925" indent="-198438" eaLnBrk="1" fontAlgn="auto" hangingPunct="1">
              <a:spcBef>
                <a:spcPts val="0"/>
              </a:spcBef>
              <a:spcAft>
                <a:spcPts val="900"/>
              </a:spcAft>
              <a:buClr>
                <a:srgbClr val="1568B3"/>
              </a:buClr>
              <a:buFont typeface="Wingdings" pitchFamily="2" charset="2"/>
              <a:buChar char="v"/>
            </a:pPr>
            <a:endParaRPr lang="en-US" sz="1050" b="0" dirty="0" smtClean="0">
              <a:solidFill>
                <a:srgbClr val="000000"/>
              </a:solidFill>
              <a:latin typeface="+mj-lt"/>
              <a:cs typeface="Arial" pitchFamily="34" charset="0"/>
            </a:endParaRPr>
          </a:p>
        </p:txBody>
      </p:sp>
      <p:cxnSp>
        <p:nvCxnSpPr>
          <p:cNvPr id="20" name="Straight Connector 19"/>
          <p:cNvCxnSpPr/>
          <p:nvPr/>
        </p:nvCxnSpPr>
        <p:spPr bwMode="auto">
          <a:xfrm rot="10800000">
            <a:off x="2909044" y="5515063"/>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rot="10800000">
            <a:off x="2909044" y="5515063"/>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381000" y="3657600"/>
            <a:ext cx="100013" cy="0"/>
          </a:xfrm>
          <a:prstGeom prst="line">
            <a:avLst/>
          </a:prstGeom>
          <a:solidFill>
            <a:schemeClr val="accent1"/>
          </a:solidFill>
          <a:ln w="15875" cap="flat" cmpd="sng" algn="ctr">
            <a:solidFill>
              <a:schemeClr val="tx1">
                <a:lumMod val="65000"/>
                <a:lumOff val="35000"/>
              </a:schemeClr>
            </a:solidFill>
            <a:prstDash val="solid"/>
            <a:round/>
            <a:headEnd type="none" w="med" len="med"/>
            <a:tailEnd type="none" w="med" len="med"/>
          </a:ln>
          <a:effectLst/>
        </p:spPr>
      </p:cxnSp>
      <p:cxnSp>
        <p:nvCxnSpPr>
          <p:cNvPr id="29" name="Straight Connector 28"/>
          <p:cNvCxnSpPr/>
          <p:nvPr/>
        </p:nvCxnSpPr>
        <p:spPr bwMode="auto">
          <a:xfrm rot="10800000">
            <a:off x="5470319" y="3215390"/>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rot="10800000">
            <a:off x="5470319" y="3215390"/>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2" name="Rectangle 41"/>
          <p:cNvSpPr/>
          <p:nvPr/>
        </p:nvSpPr>
        <p:spPr>
          <a:xfrm>
            <a:off x="-13229" y="1295400"/>
            <a:ext cx="3157404" cy="400110"/>
          </a:xfrm>
          <a:prstGeom prst="rect">
            <a:avLst/>
          </a:prstGeom>
          <a:noFill/>
        </p:spPr>
        <p:txBody>
          <a:bodyPr wrap="none">
            <a:spAutoFit/>
          </a:bodyPr>
          <a:lstStyle/>
          <a:p>
            <a:pPr algn="ctr" eaLnBrk="1" fontAlgn="auto" hangingPunct="1">
              <a:spcBef>
                <a:spcPts val="0"/>
              </a:spcBef>
              <a:spcAft>
                <a:spcPts val="0"/>
              </a:spcAft>
            </a:pPr>
            <a:r>
              <a:rPr lang="en-US" sz="2000" b="1" dirty="0" smtClean="0">
                <a:cs typeface="Arial" pitchFamily="34" charset="0"/>
              </a:rPr>
              <a:t>Dominion Virginia Power</a:t>
            </a:r>
            <a:endParaRPr lang="en-US" sz="2000" b="1" dirty="0">
              <a:cs typeface="Arial" pitchFamily="34" charset="0"/>
            </a:endParaRPr>
          </a:p>
        </p:txBody>
      </p:sp>
      <p:sp>
        <p:nvSpPr>
          <p:cNvPr id="43" name="Rectangle 42"/>
          <p:cNvSpPr/>
          <p:nvPr/>
        </p:nvSpPr>
        <p:spPr>
          <a:xfrm>
            <a:off x="3429000" y="1307068"/>
            <a:ext cx="2237985" cy="400110"/>
          </a:xfrm>
          <a:prstGeom prst="rect">
            <a:avLst/>
          </a:prstGeom>
        </p:spPr>
        <p:txBody>
          <a:bodyPr wrap="none">
            <a:spAutoFit/>
          </a:bodyPr>
          <a:lstStyle/>
          <a:p>
            <a:pPr algn="ctr" eaLnBrk="1" fontAlgn="auto" hangingPunct="1">
              <a:spcBef>
                <a:spcPts val="0"/>
              </a:spcBef>
              <a:spcAft>
                <a:spcPts val="0"/>
              </a:spcAft>
            </a:pPr>
            <a:r>
              <a:rPr lang="en-US" sz="2000" b="1" dirty="0" smtClean="0">
                <a:cs typeface="Arial" pitchFamily="34" charset="0"/>
              </a:rPr>
              <a:t>Dominion Energy</a:t>
            </a:r>
            <a:endParaRPr lang="en-US" sz="2000" b="1" dirty="0">
              <a:cs typeface="Arial" pitchFamily="34" charset="0"/>
            </a:endParaRPr>
          </a:p>
        </p:txBody>
      </p:sp>
      <p:sp>
        <p:nvSpPr>
          <p:cNvPr id="44" name="Rectangle 43"/>
          <p:cNvSpPr/>
          <p:nvPr/>
        </p:nvSpPr>
        <p:spPr>
          <a:xfrm>
            <a:off x="6260787" y="1295400"/>
            <a:ext cx="2732286" cy="400110"/>
          </a:xfrm>
          <a:prstGeom prst="rect">
            <a:avLst/>
          </a:prstGeom>
        </p:spPr>
        <p:txBody>
          <a:bodyPr wrap="none">
            <a:spAutoFit/>
          </a:bodyPr>
          <a:lstStyle/>
          <a:p>
            <a:pPr algn="ctr" eaLnBrk="1" fontAlgn="auto" hangingPunct="1">
              <a:spcBef>
                <a:spcPts val="0"/>
              </a:spcBef>
              <a:spcAft>
                <a:spcPts val="0"/>
              </a:spcAft>
            </a:pPr>
            <a:r>
              <a:rPr lang="en-US" sz="2000" b="1" dirty="0" smtClean="0">
                <a:cs typeface="Arial" pitchFamily="34" charset="0"/>
              </a:rPr>
              <a:t>Dominion Generation</a:t>
            </a:r>
            <a:endParaRPr lang="en-US" sz="2000" b="1" dirty="0">
              <a:cs typeface="Arial" pitchFamily="34" charset="0"/>
            </a:endParaRPr>
          </a:p>
        </p:txBody>
      </p:sp>
      <p:cxnSp>
        <p:nvCxnSpPr>
          <p:cNvPr id="28" name="Straight Connector 27"/>
          <p:cNvCxnSpPr/>
          <p:nvPr/>
        </p:nvCxnSpPr>
        <p:spPr bwMode="auto">
          <a:xfrm flipH="1">
            <a:off x="381000" y="3352800"/>
            <a:ext cx="8" cy="1143000"/>
          </a:xfrm>
          <a:prstGeom prst="line">
            <a:avLst/>
          </a:prstGeom>
          <a:solidFill>
            <a:schemeClr val="accent1"/>
          </a:solidFill>
          <a:ln w="15875" cap="flat" cmpd="sng" algn="ctr">
            <a:solidFill>
              <a:schemeClr val="tx1">
                <a:lumMod val="65000"/>
                <a:lumOff val="35000"/>
              </a:schemeClr>
            </a:solidFill>
            <a:prstDash val="solid"/>
            <a:round/>
            <a:headEnd type="none" w="med" len="med"/>
            <a:tailEnd type="none" w="med" len="med"/>
          </a:ln>
          <a:effectLst/>
        </p:spPr>
      </p:cxnSp>
      <p:pic>
        <p:nvPicPr>
          <p:cNvPr id="41" name="Picture 8" descr="MBL construction4"/>
          <p:cNvPicPr>
            <a:picLocks noChangeAspect="1" noChangeArrowheads="1"/>
          </p:cNvPicPr>
          <p:nvPr/>
        </p:nvPicPr>
        <p:blipFill>
          <a:blip r:embed="rId3" cstate="print"/>
          <a:srcRect t="12409" b="37877"/>
          <a:stretch>
            <a:fillRect/>
          </a:stretch>
        </p:blipFill>
        <p:spPr bwMode="auto">
          <a:xfrm>
            <a:off x="304800" y="1752600"/>
            <a:ext cx="2414117" cy="1600199"/>
          </a:xfrm>
          <a:prstGeom prst="rect">
            <a:avLst/>
          </a:prstGeom>
          <a:noFill/>
          <a:ln w="9525">
            <a:solidFill>
              <a:srgbClr val="816F59"/>
            </a:solidFill>
            <a:miter lim="800000"/>
            <a:headEnd/>
            <a:tailEnd/>
          </a:ln>
          <a:effectLst/>
        </p:spPr>
      </p:pic>
      <p:cxnSp>
        <p:nvCxnSpPr>
          <p:cNvPr id="49" name="Straight Connector 48"/>
          <p:cNvCxnSpPr/>
          <p:nvPr/>
        </p:nvCxnSpPr>
        <p:spPr bwMode="auto">
          <a:xfrm>
            <a:off x="381000" y="4489704"/>
            <a:ext cx="100013" cy="0"/>
          </a:xfrm>
          <a:prstGeom prst="line">
            <a:avLst/>
          </a:prstGeom>
          <a:solidFill>
            <a:schemeClr val="accent1"/>
          </a:solidFill>
          <a:ln w="15875" cap="flat" cmpd="sng" algn="ctr">
            <a:solidFill>
              <a:schemeClr val="tx1">
                <a:lumMod val="65000"/>
                <a:lumOff val="35000"/>
              </a:schemeClr>
            </a:solidFill>
            <a:prstDash val="solid"/>
            <a:round/>
            <a:headEnd type="none" w="med" len="med"/>
            <a:tailEnd type="none" w="med" len="med"/>
          </a:ln>
          <a:effectLst/>
        </p:spPr>
      </p:cxnSp>
      <p:cxnSp>
        <p:nvCxnSpPr>
          <p:cNvPr id="23" name="Straight Connector 22"/>
          <p:cNvCxnSpPr/>
          <p:nvPr/>
        </p:nvCxnSpPr>
        <p:spPr bwMode="auto">
          <a:xfrm>
            <a:off x="3405195" y="3371088"/>
            <a:ext cx="945" cy="2477262"/>
          </a:xfrm>
          <a:prstGeom prst="line">
            <a:avLst/>
          </a:prstGeom>
          <a:solidFill>
            <a:schemeClr val="accent1"/>
          </a:solidFill>
          <a:ln w="15875" cap="flat" cmpd="sng" algn="ctr">
            <a:solidFill>
              <a:schemeClr val="tx1">
                <a:lumMod val="65000"/>
                <a:lumOff val="35000"/>
              </a:schemeClr>
            </a:solidFill>
            <a:prstDash val="solid"/>
            <a:round/>
            <a:headEnd type="none" w="med" len="med"/>
            <a:tailEnd type="none" w="med" len="med"/>
          </a:ln>
          <a:effectLst/>
        </p:spPr>
      </p:cxnSp>
      <p:cxnSp>
        <p:nvCxnSpPr>
          <p:cNvPr id="27" name="Straight Connector 26"/>
          <p:cNvCxnSpPr/>
          <p:nvPr/>
        </p:nvCxnSpPr>
        <p:spPr bwMode="auto">
          <a:xfrm>
            <a:off x="3405187" y="3581400"/>
            <a:ext cx="100013" cy="0"/>
          </a:xfrm>
          <a:prstGeom prst="line">
            <a:avLst/>
          </a:prstGeom>
          <a:solidFill>
            <a:schemeClr val="accent1"/>
          </a:solidFill>
          <a:ln w="15875" cap="flat" cmpd="sng" algn="ctr">
            <a:solidFill>
              <a:schemeClr val="tx1">
                <a:lumMod val="65000"/>
                <a:lumOff val="35000"/>
              </a:schemeClr>
            </a:solidFill>
            <a:prstDash val="solid"/>
            <a:round/>
            <a:headEnd type="none" w="med" len="med"/>
            <a:tailEnd type="none" w="med" len="med"/>
          </a:ln>
          <a:effectLst/>
        </p:spPr>
      </p:cxnSp>
      <p:cxnSp>
        <p:nvCxnSpPr>
          <p:cNvPr id="31" name="Straight Connector 30"/>
          <p:cNvCxnSpPr/>
          <p:nvPr/>
        </p:nvCxnSpPr>
        <p:spPr bwMode="auto">
          <a:xfrm>
            <a:off x="3405187" y="4990324"/>
            <a:ext cx="100013" cy="0"/>
          </a:xfrm>
          <a:prstGeom prst="line">
            <a:avLst/>
          </a:prstGeom>
          <a:solidFill>
            <a:schemeClr val="accent1"/>
          </a:solidFill>
          <a:ln w="15875" cap="flat" cmpd="sng" algn="ctr">
            <a:solidFill>
              <a:schemeClr val="tx1">
                <a:lumMod val="65000"/>
                <a:lumOff val="35000"/>
              </a:schemeClr>
            </a:solidFill>
            <a:prstDash val="solid"/>
            <a:round/>
            <a:headEnd type="none" w="med" len="med"/>
            <a:tailEnd type="none" w="med" len="med"/>
          </a:ln>
          <a:effectLst/>
        </p:spPr>
      </p:cxnSp>
      <p:pic>
        <p:nvPicPr>
          <p:cNvPr id="38" name="Picture 4" descr="http://www.dom.com/about/stations/fossil/images/vchec_aerial_nov11_hires.jpg"/>
          <p:cNvPicPr>
            <a:picLocks noChangeAspect="1" noChangeArrowheads="1"/>
          </p:cNvPicPr>
          <p:nvPr/>
        </p:nvPicPr>
        <p:blipFill>
          <a:blip r:embed="rId4" cstate="print"/>
          <a:srcRect l="30841" t="28947" r="16449" b="18948"/>
          <a:stretch>
            <a:fillRect/>
          </a:stretch>
        </p:blipFill>
        <p:spPr bwMode="auto">
          <a:xfrm>
            <a:off x="6402537" y="1752600"/>
            <a:ext cx="2436663" cy="1600200"/>
          </a:xfrm>
          <a:prstGeom prst="rect">
            <a:avLst/>
          </a:prstGeom>
          <a:noFill/>
          <a:ln>
            <a:solidFill>
              <a:srgbClr val="816F59"/>
            </a:solidFill>
          </a:ln>
        </p:spPr>
      </p:pic>
      <p:cxnSp>
        <p:nvCxnSpPr>
          <p:cNvPr id="40" name="Straight Connector 39"/>
          <p:cNvCxnSpPr/>
          <p:nvPr/>
        </p:nvCxnSpPr>
        <p:spPr bwMode="auto">
          <a:xfrm>
            <a:off x="6477000" y="3368040"/>
            <a:ext cx="0" cy="1203960"/>
          </a:xfrm>
          <a:prstGeom prst="line">
            <a:avLst/>
          </a:prstGeom>
          <a:solidFill>
            <a:schemeClr val="accent1"/>
          </a:solidFill>
          <a:ln w="15875" cap="flat" cmpd="sng" algn="ctr">
            <a:solidFill>
              <a:schemeClr val="tx1">
                <a:lumMod val="65000"/>
                <a:lumOff val="35000"/>
              </a:schemeClr>
            </a:solidFill>
            <a:prstDash val="solid"/>
            <a:round/>
            <a:headEnd type="none" w="med" len="med"/>
            <a:tailEnd type="none" w="med" len="med"/>
          </a:ln>
          <a:effectLst/>
        </p:spPr>
      </p:cxnSp>
      <p:cxnSp>
        <p:nvCxnSpPr>
          <p:cNvPr id="45" name="Straight Connector 44"/>
          <p:cNvCxnSpPr/>
          <p:nvPr/>
        </p:nvCxnSpPr>
        <p:spPr bwMode="auto">
          <a:xfrm>
            <a:off x="6477000" y="3657600"/>
            <a:ext cx="100013" cy="0"/>
          </a:xfrm>
          <a:prstGeom prst="line">
            <a:avLst/>
          </a:prstGeom>
          <a:solidFill>
            <a:schemeClr val="accent1"/>
          </a:solidFill>
          <a:ln w="15875" cap="flat" cmpd="sng" algn="ctr">
            <a:solidFill>
              <a:schemeClr val="tx1">
                <a:lumMod val="65000"/>
                <a:lumOff val="35000"/>
              </a:schemeClr>
            </a:solidFill>
            <a:prstDash val="solid"/>
            <a:round/>
            <a:headEnd type="none" w="med" len="med"/>
            <a:tailEnd type="none" w="med" len="med"/>
          </a:ln>
          <a:effectLst/>
        </p:spPr>
      </p:cxnSp>
      <p:cxnSp>
        <p:nvCxnSpPr>
          <p:cNvPr id="46" name="Straight Connector 45"/>
          <p:cNvCxnSpPr/>
          <p:nvPr/>
        </p:nvCxnSpPr>
        <p:spPr bwMode="auto">
          <a:xfrm>
            <a:off x="6477000" y="4572000"/>
            <a:ext cx="100013" cy="0"/>
          </a:xfrm>
          <a:prstGeom prst="line">
            <a:avLst/>
          </a:prstGeom>
          <a:solidFill>
            <a:schemeClr val="accent1"/>
          </a:solidFill>
          <a:ln w="15875" cap="flat" cmpd="sng" algn="ctr">
            <a:solidFill>
              <a:schemeClr val="tx1">
                <a:lumMod val="65000"/>
                <a:lumOff val="35000"/>
              </a:schemeClr>
            </a:solidFill>
            <a:prstDash val="solid"/>
            <a:round/>
            <a:headEnd type="none" w="med" len="med"/>
            <a:tailEnd type="none" w="med" len="med"/>
          </a:ln>
          <a:effectLst/>
        </p:spPr>
      </p:cxnSp>
      <p:pic>
        <p:nvPicPr>
          <p:cNvPr id="33" name="Picture 2" descr="C:\Users\jonell1\AppData\Local\Microsoft\Windows\Temporary Internet Files\Content.Outlook\6SUV14W2\pipe welded on tl-610.JPG"/>
          <p:cNvPicPr preferRelativeResize="0">
            <a:picLocks noChangeArrowheads="1"/>
          </p:cNvPicPr>
          <p:nvPr/>
        </p:nvPicPr>
        <p:blipFill>
          <a:blip r:embed="rId5" cstate="print"/>
          <a:srcRect/>
          <a:stretch>
            <a:fillRect/>
          </a:stretch>
        </p:blipFill>
        <p:spPr bwMode="auto">
          <a:xfrm>
            <a:off x="3349752" y="1752600"/>
            <a:ext cx="2441448" cy="1600200"/>
          </a:xfrm>
          <a:prstGeom prst="rect">
            <a:avLst/>
          </a:prstGeom>
          <a:noFill/>
          <a:ln w="9525">
            <a:solidFill>
              <a:srgbClr val="816F59"/>
            </a:solidFill>
          </a:ln>
        </p:spPr>
      </p:pic>
      <p:sp>
        <p:nvSpPr>
          <p:cNvPr id="48" name="Text Placeholder 47"/>
          <p:cNvSpPr>
            <a:spLocks noGrp="1"/>
          </p:cNvSpPr>
          <p:nvPr>
            <p:ph type="body" sz="quarter" idx="14"/>
          </p:nvPr>
        </p:nvSpPr>
        <p:spPr/>
        <p:txBody>
          <a:bodyPr>
            <a:normAutofit fontScale="85000" lnSpcReduction="20000"/>
          </a:bodyPr>
          <a:lstStyle/>
          <a:p>
            <a:r>
              <a:rPr lang="en-US" dirty="0" smtClean="0"/>
              <a:t>Primary Operating Segments View</a:t>
            </a:r>
            <a:endParaRPr lang="en-US" dirty="0"/>
          </a:p>
        </p:txBody>
      </p:sp>
      <p:sp>
        <p:nvSpPr>
          <p:cNvPr id="50" name="Title 49"/>
          <p:cNvSpPr>
            <a:spLocks noGrp="1"/>
          </p:cNvSpPr>
          <p:nvPr>
            <p:ph type="title"/>
          </p:nvPr>
        </p:nvSpPr>
        <p:spPr/>
        <p:txBody>
          <a:bodyPr>
            <a:normAutofit fontScale="90000"/>
          </a:bodyPr>
          <a:lstStyle/>
          <a:p>
            <a:r>
              <a:rPr lang="en-US" dirty="0" smtClean="0"/>
              <a:t>Dominion Profile</a:t>
            </a:r>
            <a:endParaRPr lang="en-US" dirty="0"/>
          </a:p>
        </p:txBody>
      </p:sp>
      <p:sp>
        <p:nvSpPr>
          <p:cNvPr id="53" name="Slide Number Placeholder 52"/>
          <p:cNvSpPr>
            <a:spLocks noGrp="1"/>
          </p:cNvSpPr>
          <p:nvPr>
            <p:ph type="sldNum" sz="quarter" idx="12"/>
          </p:nvPr>
        </p:nvSpPr>
        <p:spPr/>
        <p:txBody>
          <a:bodyPr/>
          <a:lstStyle/>
          <a:p>
            <a:fld id="{8B29BB26-853B-47B6-989C-FFE98E2A2CB5}" type="slidenum">
              <a:rPr lang="en-US" smtClean="0"/>
              <a:pPr/>
              <a:t>2</a:t>
            </a:fld>
            <a:r>
              <a:rPr lang="en-US" smtClean="0"/>
              <a:t>  </a:t>
            </a:r>
            <a:endParaRPr lang="en-US" dirty="0"/>
          </a:p>
        </p:txBody>
      </p:sp>
      <p:cxnSp>
        <p:nvCxnSpPr>
          <p:cNvPr id="35" name="Straight Connector 34"/>
          <p:cNvCxnSpPr/>
          <p:nvPr/>
        </p:nvCxnSpPr>
        <p:spPr bwMode="auto">
          <a:xfrm>
            <a:off x="3411664" y="5839673"/>
            <a:ext cx="100013" cy="0"/>
          </a:xfrm>
          <a:prstGeom prst="line">
            <a:avLst/>
          </a:prstGeom>
          <a:solidFill>
            <a:schemeClr val="accent1"/>
          </a:solidFill>
          <a:ln w="15875" cap="flat" cmpd="sng" algn="ctr">
            <a:solidFill>
              <a:schemeClr val="tx1">
                <a:lumMod val="65000"/>
                <a:lumOff val="35000"/>
              </a:schemeClr>
            </a:solidFill>
            <a:prstDash val="solid"/>
            <a:round/>
            <a:headEnd type="none" w="med" len="med"/>
            <a:tailEnd type="none" w="med" len="med"/>
          </a:ln>
          <a:effectLst/>
        </p:spPr>
      </p:cxn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lide Number Placeholder 76"/>
          <p:cNvSpPr>
            <a:spLocks noGrp="1"/>
          </p:cNvSpPr>
          <p:nvPr>
            <p:ph type="sldNum" sz="quarter" idx="12"/>
          </p:nvPr>
        </p:nvSpPr>
        <p:spPr/>
        <p:txBody>
          <a:bodyPr/>
          <a:lstStyle/>
          <a:p>
            <a:fld id="{8B29BB26-853B-47B6-989C-FFE98E2A2CB5}" type="slidenum">
              <a:rPr lang="en-US" smtClean="0"/>
              <a:pPr/>
              <a:t>3</a:t>
            </a:fld>
            <a:r>
              <a:rPr lang="en-US" smtClean="0"/>
              <a:t>  </a:t>
            </a:r>
            <a:endParaRPr lang="en-US" dirty="0"/>
          </a:p>
        </p:txBody>
      </p:sp>
      <p:sp>
        <p:nvSpPr>
          <p:cNvPr id="48" name="Title 47"/>
          <p:cNvSpPr>
            <a:spLocks noGrp="1"/>
          </p:cNvSpPr>
          <p:nvPr>
            <p:ph type="title"/>
          </p:nvPr>
        </p:nvSpPr>
        <p:spPr>
          <a:xfrm>
            <a:off x="76200" y="76200"/>
            <a:ext cx="7467600" cy="533400"/>
          </a:xfrm>
        </p:spPr>
        <p:txBody>
          <a:bodyPr>
            <a:normAutofit fontScale="90000"/>
          </a:bodyPr>
          <a:lstStyle/>
          <a:p>
            <a:r>
              <a:rPr lang="en-US" dirty="0" smtClean="0"/>
              <a:t>Dominion Profile</a:t>
            </a:r>
            <a:endParaRPr lang="en-US" sz="2000" b="0" dirty="0" smtClean="0"/>
          </a:p>
        </p:txBody>
      </p:sp>
      <p:sp>
        <p:nvSpPr>
          <p:cNvPr id="67" name="Text Placeholder 66"/>
          <p:cNvSpPr>
            <a:spLocks noGrp="1"/>
          </p:cNvSpPr>
          <p:nvPr>
            <p:ph type="body" sz="quarter" idx="14"/>
          </p:nvPr>
        </p:nvSpPr>
        <p:spPr>
          <a:xfrm>
            <a:off x="381000" y="609600"/>
            <a:ext cx="7162800" cy="304800"/>
          </a:xfrm>
        </p:spPr>
        <p:txBody>
          <a:bodyPr>
            <a:normAutofit fontScale="85000" lnSpcReduction="20000"/>
          </a:bodyPr>
          <a:lstStyle/>
          <a:p>
            <a:r>
              <a:rPr lang="en-US" dirty="0" smtClean="0"/>
              <a:t>Dominion’s Current  Utility Scale Solar Portfolio</a:t>
            </a:r>
            <a:endParaRPr lang="en-US" dirty="0"/>
          </a:p>
        </p:txBody>
      </p:sp>
      <p:pic>
        <p:nvPicPr>
          <p:cNvPr id="6" name="Picture 5" descr="Contracted Solar Map 012916 Jones.jpg"/>
          <p:cNvPicPr>
            <a:picLocks noChangeAspect="1"/>
          </p:cNvPicPr>
          <p:nvPr/>
        </p:nvPicPr>
        <p:blipFill>
          <a:blip r:embed="rId3" cstate="print"/>
          <a:srcRect l="3871" t="7273" r="2581" b="5455"/>
          <a:stretch>
            <a:fillRect/>
          </a:stretch>
        </p:blipFill>
        <p:spPr>
          <a:xfrm>
            <a:off x="525067" y="1219200"/>
            <a:ext cx="7941535" cy="5257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77752" y="1183428"/>
          <a:ext cx="8837649" cy="5349239"/>
        </p:xfrm>
        <a:graphic>
          <a:graphicData uri="http://schemas.openxmlformats.org/drawingml/2006/table">
            <a:tbl>
              <a:tblPr firstRow="1" bandRow="1">
                <a:tableStyleId>{5C22544A-7EE6-4342-B048-85BDC9FD1C3A}</a:tableStyleId>
              </a:tblPr>
              <a:tblGrid>
                <a:gridCol w="1616026"/>
                <a:gridCol w="971171"/>
                <a:gridCol w="1165404"/>
                <a:gridCol w="971171"/>
                <a:gridCol w="971171"/>
                <a:gridCol w="3142706"/>
              </a:tblGrid>
              <a:tr h="350895">
                <a:tc>
                  <a:txBody>
                    <a:bodyPr/>
                    <a:lstStyle/>
                    <a:p>
                      <a:r>
                        <a:rPr lang="en-US" sz="900" b="1" dirty="0" smtClean="0"/>
                        <a:t>Facility Name</a:t>
                      </a:r>
                      <a:endParaRPr lang="en-US" sz="900" b="1" dirty="0"/>
                    </a:p>
                  </a:txBody>
                  <a:tcPr anchor="ctr"/>
                </a:tc>
                <a:tc>
                  <a:txBody>
                    <a:bodyPr/>
                    <a:lstStyle/>
                    <a:p>
                      <a:pPr algn="ctr"/>
                      <a:r>
                        <a:rPr lang="en-US" sz="900" b="1" dirty="0" smtClean="0"/>
                        <a:t>Project Size </a:t>
                      </a:r>
                    </a:p>
                    <a:p>
                      <a:pPr algn="ctr"/>
                      <a:r>
                        <a:rPr lang="en-US" sz="900" b="1" dirty="0" smtClean="0"/>
                        <a:t>(MW</a:t>
                      </a:r>
                      <a:r>
                        <a:rPr lang="en-US" sz="900" b="1" baseline="0" dirty="0" smtClean="0"/>
                        <a:t> </a:t>
                      </a:r>
                      <a:r>
                        <a:rPr lang="en-US" sz="900" b="1" dirty="0" smtClean="0"/>
                        <a:t>AC)</a:t>
                      </a:r>
                    </a:p>
                  </a:txBody>
                  <a:tcPr anchor="ctr"/>
                </a:tc>
                <a:tc>
                  <a:txBody>
                    <a:bodyPr/>
                    <a:lstStyle/>
                    <a:p>
                      <a:pPr algn="ctr"/>
                      <a:r>
                        <a:rPr lang="en-US" sz="900" b="1" dirty="0" smtClean="0"/>
                        <a:t>Dominion</a:t>
                      </a:r>
                    </a:p>
                    <a:p>
                      <a:pPr algn="ctr"/>
                      <a:r>
                        <a:rPr lang="en-US" sz="900" b="1" dirty="0" smtClean="0"/>
                        <a:t>Ownership %</a:t>
                      </a:r>
                      <a:endParaRPr lang="en-US" sz="900" b="1" dirty="0"/>
                    </a:p>
                  </a:txBody>
                  <a:tcPr anchor="ctr"/>
                </a:tc>
                <a:tc>
                  <a:txBody>
                    <a:bodyPr/>
                    <a:lstStyle/>
                    <a:p>
                      <a:pPr algn="ctr"/>
                      <a:r>
                        <a:rPr lang="en-US" sz="900" b="1" dirty="0" smtClean="0"/>
                        <a:t>Year</a:t>
                      </a:r>
                      <a:r>
                        <a:rPr lang="en-US" sz="900" b="1" baseline="0" dirty="0" smtClean="0"/>
                        <a:t> </a:t>
                      </a:r>
                      <a:r>
                        <a:rPr lang="en-US" sz="900" b="1" dirty="0" smtClean="0"/>
                        <a:t>COD</a:t>
                      </a:r>
                      <a:endParaRPr lang="en-US" sz="900" b="1" dirty="0"/>
                    </a:p>
                  </a:txBody>
                  <a:tcPr anchor="ctr"/>
                </a:tc>
                <a:tc>
                  <a:txBody>
                    <a:bodyPr/>
                    <a:lstStyle/>
                    <a:p>
                      <a:r>
                        <a:rPr lang="en-US" sz="900" b="1" dirty="0" smtClean="0"/>
                        <a:t>Location</a:t>
                      </a:r>
                      <a:endParaRPr lang="en-US" sz="900" b="1" dirty="0"/>
                    </a:p>
                  </a:txBody>
                  <a:tcPr anchor="ctr"/>
                </a:tc>
                <a:tc>
                  <a:txBody>
                    <a:bodyPr/>
                    <a:lstStyle/>
                    <a:p>
                      <a:r>
                        <a:rPr lang="en-US" sz="900" b="1" dirty="0" smtClean="0"/>
                        <a:t>PPA Offtaker(s)</a:t>
                      </a:r>
                      <a:endParaRPr lang="en-US" sz="900" b="1" dirty="0"/>
                    </a:p>
                  </a:txBody>
                  <a:tcPr anchor="ctr"/>
                </a:tc>
              </a:tr>
              <a:tr h="190068">
                <a:tc>
                  <a:txBody>
                    <a:bodyPr/>
                    <a:lstStyle/>
                    <a:p>
                      <a:r>
                        <a:rPr lang="en-US" sz="700" b="1" dirty="0" smtClean="0"/>
                        <a:t>Somers</a:t>
                      </a:r>
                      <a:endParaRPr lang="en-US" sz="700" b="1" dirty="0"/>
                    </a:p>
                  </a:txBody>
                  <a:tcPr anchor="ctr">
                    <a:solidFill>
                      <a:schemeClr val="accent2">
                        <a:lumMod val="40000"/>
                        <a:lumOff val="60000"/>
                      </a:schemeClr>
                    </a:solidFill>
                  </a:tcPr>
                </a:tc>
                <a:tc>
                  <a:txBody>
                    <a:bodyPr/>
                    <a:lstStyle/>
                    <a:p>
                      <a:pPr algn="ctr"/>
                      <a:r>
                        <a:rPr lang="en-US" sz="700" b="1" dirty="0" smtClean="0"/>
                        <a:t>5</a:t>
                      </a:r>
                      <a:r>
                        <a:rPr lang="en-US" sz="700" b="1" baseline="0" dirty="0" smtClean="0"/>
                        <a:t> MW</a:t>
                      </a:r>
                      <a:endParaRPr lang="en-US" sz="700" b="1" dirty="0"/>
                    </a:p>
                  </a:txBody>
                  <a:tcPr anchor="ctr">
                    <a:solidFill>
                      <a:schemeClr val="accent2">
                        <a:lumMod val="40000"/>
                        <a:lumOff val="60000"/>
                      </a:schemeClr>
                    </a:solidFill>
                  </a:tcPr>
                </a:tc>
                <a:tc>
                  <a:txBody>
                    <a:bodyPr/>
                    <a:lstStyle/>
                    <a:p>
                      <a:pPr algn="ctr"/>
                      <a:r>
                        <a:rPr lang="en-US" sz="700" b="1" dirty="0" smtClean="0"/>
                        <a:t>67%</a:t>
                      </a:r>
                      <a:endParaRPr lang="en-US" sz="700" b="1" dirty="0"/>
                    </a:p>
                  </a:txBody>
                  <a:tcPr anchor="ctr">
                    <a:solidFill>
                      <a:schemeClr val="accent2">
                        <a:lumMod val="40000"/>
                        <a:lumOff val="60000"/>
                      </a:schemeClr>
                    </a:solidFill>
                  </a:tcPr>
                </a:tc>
                <a:tc>
                  <a:txBody>
                    <a:bodyPr/>
                    <a:lstStyle/>
                    <a:p>
                      <a:pPr algn="ctr"/>
                      <a:r>
                        <a:rPr lang="en-US" sz="700" b="1" dirty="0" smtClean="0"/>
                        <a:t>2013</a:t>
                      </a:r>
                      <a:endParaRPr lang="en-US" sz="700" b="1" dirty="0"/>
                    </a:p>
                  </a:txBody>
                  <a:tcPr anchor="ctr">
                    <a:solidFill>
                      <a:schemeClr val="accent2">
                        <a:lumMod val="40000"/>
                        <a:lumOff val="60000"/>
                      </a:schemeClr>
                    </a:solidFill>
                  </a:tcPr>
                </a:tc>
                <a:tc>
                  <a:txBody>
                    <a:bodyPr/>
                    <a:lstStyle/>
                    <a:p>
                      <a:r>
                        <a:rPr lang="en-US" sz="700" b="1" dirty="0" smtClean="0"/>
                        <a:t>Connecticut</a:t>
                      </a:r>
                      <a:endParaRPr lang="en-US" sz="700" b="1" dirty="0"/>
                    </a:p>
                  </a:txBody>
                  <a:tcPr anchor="ct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b="1" dirty="0" smtClean="0"/>
                        <a:t>Connecticut Light &amp; Power Co.</a:t>
                      </a:r>
                    </a:p>
                  </a:txBody>
                  <a:tcPr anchor="ctr">
                    <a:solidFill>
                      <a:schemeClr val="accent2">
                        <a:lumMod val="40000"/>
                        <a:lumOff val="60000"/>
                      </a:schemeClr>
                    </a:solidFill>
                  </a:tcPr>
                </a:tc>
              </a:tr>
              <a:tr h="190068">
                <a:tc>
                  <a:txBody>
                    <a:bodyPr/>
                    <a:lstStyle/>
                    <a:p>
                      <a:r>
                        <a:rPr lang="en-US" sz="700" b="1" dirty="0" smtClean="0"/>
                        <a:t>Azalea</a:t>
                      </a:r>
                      <a:endParaRPr lang="en-US" sz="700" b="1" dirty="0"/>
                    </a:p>
                  </a:txBody>
                  <a:tcPr anchor="ctr">
                    <a:solidFill>
                      <a:schemeClr val="accent2">
                        <a:lumMod val="40000"/>
                        <a:lumOff val="60000"/>
                      </a:schemeClr>
                    </a:solidFill>
                  </a:tcPr>
                </a:tc>
                <a:tc>
                  <a:txBody>
                    <a:bodyPr/>
                    <a:lstStyle/>
                    <a:p>
                      <a:pPr algn="ctr"/>
                      <a:r>
                        <a:rPr lang="en-US" sz="700" b="1" dirty="0" smtClean="0"/>
                        <a:t>8 MW</a:t>
                      </a:r>
                      <a:endParaRPr lang="en-US" sz="700" b="1" dirty="0"/>
                    </a:p>
                  </a:txBody>
                  <a:tcPr anchor="ctr">
                    <a:solidFill>
                      <a:schemeClr val="accent2">
                        <a:lumMod val="40000"/>
                        <a:lumOff val="60000"/>
                      </a:schemeClr>
                    </a:solidFill>
                  </a:tcPr>
                </a:tc>
                <a:tc>
                  <a:txBody>
                    <a:bodyPr/>
                    <a:lstStyle/>
                    <a:p>
                      <a:pPr algn="ctr"/>
                      <a:r>
                        <a:rPr lang="en-US" sz="700" b="1" dirty="0" smtClean="0"/>
                        <a:t>67%</a:t>
                      </a:r>
                      <a:endParaRPr lang="en-US" sz="700" b="1" dirty="0"/>
                    </a:p>
                  </a:txBody>
                  <a:tcPr anchor="ctr">
                    <a:solidFill>
                      <a:schemeClr val="accent2">
                        <a:lumMod val="40000"/>
                        <a:lumOff val="60000"/>
                      </a:schemeClr>
                    </a:solidFill>
                  </a:tcPr>
                </a:tc>
                <a:tc>
                  <a:txBody>
                    <a:bodyPr/>
                    <a:lstStyle/>
                    <a:p>
                      <a:pPr algn="ctr"/>
                      <a:r>
                        <a:rPr lang="en-US" sz="700" b="1" dirty="0" smtClean="0"/>
                        <a:t>2013</a:t>
                      </a:r>
                      <a:endParaRPr lang="en-US" sz="700" b="1" dirty="0"/>
                    </a:p>
                  </a:txBody>
                  <a:tcPr anchor="ctr">
                    <a:solidFill>
                      <a:schemeClr val="accent2">
                        <a:lumMod val="40000"/>
                        <a:lumOff val="60000"/>
                      </a:schemeClr>
                    </a:solidFill>
                  </a:tcPr>
                </a:tc>
                <a:tc>
                  <a:txBody>
                    <a:bodyPr/>
                    <a:lstStyle/>
                    <a:p>
                      <a:r>
                        <a:rPr lang="en-US" sz="700" b="1" dirty="0" smtClean="0"/>
                        <a:t>Georgia</a:t>
                      </a:r>
                      <a:endParaRPr lang="en-US" sz="700" b="1" dirty="0"/>
                    </a:p>
                  </a:txBody>
                  <a:tcPr anchor="ctr">
                    <a:solidFill>
                      <a:schemeClr val="accent2">
                        <a:lumMod val="40000"/>
                        <a:lumOff val="60000"/>
                      </a:schemeClr>
                    </a:solidFill>
                  </a:tcPr>
                </a:tc>
                <a:tc>
                  <a:txBody>
                    <a:bodyPr/>
                    <a:lstStyle/>
                    <a:p>
                      <a:r>
                        <a:rPr lang="en-US" sz="700" b="1" dirty="0" smtClean="0"/>
                        <a:t>Cobb Electric</a:t>
                      </a:r>
                      <a:r>
                        <a:rPr lang="en-US" sz="700" b="1" baseline="0" dirty="0" smtClean="0"/>
                        <a:t> Membership Corp.</a:t>
                      </a:r>
                      <a:endParaRPr lang="en-US" sz="700" b="1" dirty="0"/>
                    </a:p>
                  </a:txBody>
                  <a:tcPr anchor="ctr">
                    <a:solidFill>
                      <a:schemeClr val="accent2">
                        <a:lumMod val="40000"/>
                        <a:lumOff val="60000"/>
                      </a:schemeClr>
                    </a:solidFill>
                  </a:tcPr>
                </a:tc>
              </a:tr>
              <a:tr h="190068">
                <a:tc>
                  <a:txBody>
                    <a:bodyPr/>
                    <a:lstStyle/>
                    <a:p>
                      <a:r>
                        <a:rPr lang="en-US" sz="700" b="1" dirty="0" smtClean="0"/>
                        <a:t>Indy I, II, III</a:t>
                      </a:r>
                      <a:endParaRPr lang="en-US" sz="700" b="1" dirty="0"/>
                    </a:p>
                  </a:txBody>
                  <a:tcPr anchor="ctr">
                    <a:solidFill>
                      <a:schemeClr val="accent2">
                        <a:lumMod val="40000"/>
                        <a:lumOff val="60000"/>
                      </a:schemeClr>
                    </a:solidFill>
                  </a:tcPr>
                </a:tc>
                <a:tc>
                  <a:txBody>
                    <a:bodyPr/>
                    <a:lstStyle/>
                    <a:p>
                      <a:pPr algn="ctr"/>
                      <a:r>
                        <a:rPr lang="en-US" sz="700" b="1" dirty="0" smtClean="0"/>
                        <a:t>29 MW</a:t>
                      </a:r>
                      <a:endParaRPr lang="en-US" sz="700" b="1" dirty="0"/>
                    </a:p>
                  </a:txBody>
                  <a:tcPr anchor="ctr">
                    <a:solidFill>
                      <a:schemeClr val="accent2">
                        <a:lumMod val="40000"/>
                        <a:lumOff val="60000"/>
                      </a:schemeClr>
                    </a:solidFill>
                  </a:tcPr>
                </a:tc>
                <a:tc>
                  <a:txBody>
                    <a:bodyPr/>
                    <a:lstStyle/>
                    <a:p>
                      <a:pPr algn="ctr"/>
                      <a:r>
                        <a:rPr lang="en-US" sz="700" b="1" dirty="0" smtClean="0"/>
                        <a:t>67%</a:t>
                      </a:r>
                      <a:endParaRPr lang="en-US" sz="700" b="1" dirty="0"/>
                    </a:p>
                  </a:txBody>
                  <a:tcPr anchor="ctr">
                    <a:solidFill>
                      <a:schemeClr val="accent2">
                        <a:lumMod val="40000"/>
                        <a:lumOff val="60000"/>
                      </a:schemeClr>
                    </a:solidFill>
                  </a:tcPr>
                </a:tc>
                <a:tc>
                  <a:txBody>
                    <a:bodyPr/>
                    <a:lstStyle/>
                    <a:p>
                      <a:pPr algn="ctr"/>
                      <a:r>
                        <a:rPr lang="en-US" sz="700" b="1" dirty="0" smtClean="0"/>
                        <a:t>2013</a:t>
                      </a:r>
                      <a:endParaRPr lang="en-US" sz="700" b="1" dirty="0"/>
                    </a:p>
                  </a:txBody>
                  <a:tcPr anchor="ctr">
                    <a:solidFill>
                      <a:schemeClr val="accent2">
                        <a:lumMod val="40000"/>
                        <a:lumOff val="60000"/>
                      </a:schemeClr>
                    </a:solidFill>
                  </a:tcPr>
                </a:tc>
                <a:tc>
                  <a:txBody>
                    <a:bodyPr/>
                    <a:lstStyle/>
                    <a:p>
                      <a:r>
                        <a:rPr lang="en-US" sz="700" b="1" dirty="0" smtClean="0"/>
                        <a:t>Indiana</a:t>
                      </a:r>
                      <a:endParaRPr lang="en-US" sz="700" b="1" dirty="0"/>
                    </a:p>
                  </a:txBody>
                  <a:tcPr anchor="ctr">
                    <a:solidFill>
                      <a:schemeClr val="accent2">
                        <a:lumMod val="40000"/>
                        <a:lumOff val="60000"/>
                      </a:schemeClr>
                    </a:solidFill>
                  </a:tcPr>
                </a:tc>
                <a:tc>
                  <a:txBody>
                    <a:bodyPr/>
                    <a:lstStyle/>
                    <a:p>
                      <a:r>
                        <a:rPr lang="en-US" sz="700" b="1" dirty="0" smtClean="0"/>
                        <a:t>Indianapolis Power &amp; Light</a:t>
                      </a:r>
                      <a:endParaRPr lang="en-US" sz="700" b="1" dirty="0"/>
                    </a:p>
                  </a:txBody>
                  <a:tcPr anchor="ctr">
                    <a:solidFill>
                      <a:schemeClr val="accent2">
                        <a:lumMod val="40000"/>
                        <a:lumOff val="60000"/>
                      </a:schemeClr>
                    </a:solidFill>
                  </a:tcPr>
                </a:tc>
              </a:tr>
              <a:tr h="190068">
                <a:tc>
                  <a:txBody>
                    <a:bodyPr/>
                    <a:lstStyle/>
                    <a:p>
                      <a:r>
                        <a:rPr lang="en-US" sz="700" b="1" dirty="0" smtClean="0"/>
                        <a:t>Kent South</a:t>
                      </a:r>
                      <a:endParaRPr lang="en-US" sz="700" b="1" dirty="0"/>
                    </a:p>
                  </a:txBody>
                  <a:tcPr anchor="ctr">
                    <a:solidFill>
                      <a:schemeClr val="accent4">
                        <a:lumMod val="40000"/>
                        <a:lumOff val="60000"/>
                      </a:schemeClr>
                    </a:solidFill>
                  </a:tcPr>
                </a:tc>
                <a:tc>
                  <a:txBody>
                    <a:bodyPr/>
                    <a:lstStyle/>
                    <a:p>
                      <a:pPr algn="ctr"/>
                      <a:r>
                        <a:rPr lang="en-US" sz="700" b="1" dirty="0" smtClean="0"/>
                        <a:t>20 MW</a:t>
                      </a:r>
                      <a:endParaRPr lang="en-US" sz="700" b="1" dirty="0"/>
                    </a:p>
                  </a:txBody>
                  <a:tcPr anchor="ctr">
                    <a:solidFill>
                      <a:schemeClr val="accent4">
                        <a:lumMod val="40000"/>
                        <a:lumOff val="60000"/>
                      </a:schemeClr>
                    </a:solidFill>
                  </a:tcPr>
                </a:tc>
                <a:tc>
                  <a:txBody>
                    <a:bodyPr/>
                    <a:lstStyle/>
                    <a:p>
                      <a:pPr algn="ctr"/>
                      <a:r>
                        <a:rPr lang="en-US" sz="700" b="1" dirty="0" smtClean="0"/>
                        <a:t>67%</a:t>
                      </a:r>
                      <a:endParaRPr lang="en-US" sz="700" b="1" dirty="0"/>
                    </a:p>
                  </a:txBody>
                  <a:tcPr anchor="ctr">
                    <a:solidFill>
                      <a:schemeClr val="accent4">
                        <a:lumMod val="40000"/>
                        <a:lumOff val="60000"/>
                      </a:schemeClr>
                    </a:solidFill>
                  </a:tcPr>
                </a:tc>
                <a:tc>
                  <a:txBody>
                    <a:bodyPr/>
                    <a:lstStyle/>
                    <a:p>
                      <a:pPr algn="ctr"/>
                      <a:r>
                        <a:rPr lang="en-US" sz="700" b="1" dirty="0" smtClean="0"/>
                        <a:t>2014</a:t>
                      </a:r>
                      <a:endParaRPr lang="en-US" sz="700" b="1" dirty="0"/>
                    </a:p>
                  </a:txBody>
                  <a:tcPr anchor="ctr">
                    <a:solidFill>
                      <a:schemeClr val="accent4">
                        <a:lumMod val="40000"/>
                        <a:lumOff val="60000"/>
                      </a:schemeClr>
                    </a:solidFill>
                  </a:tcPr>
                </a:tc>
                <a:tc>
                  <a:txBody>
                    <a:bodyPr/>
                    <a:lstStyle/>
                    <a:p>
                      <a:r>
                        <a:rPr lang="en-US" sz="700" b="1" dirty="0" smtClean="0"/>
                        <a:t>California</a:t>
                      </a:r>
                      <a:endParaRPr lang="en-US" sz="700" b="1" dirty="0"/>
                    </a:p>
                  </a:txBody>
                  <a:tcPr anchor="ctr">
                    <a:solidFill>
                      <a:schemeClr val="accent4">
                        <a:lumMod val="40000"/>
                        <a:lumOff val="60000"/>
                      </a:schemeClr>
                    </a:solidFill>
                  </a:tcPr>
                </a:tc>
                <a:tc>
                  <a:txBody>
                    <a:bodyPr/>
                    <a:lstStyle/>
                    <a:p>
                      <a:r>
                        <a:rPr lang="en-US" sz="700" b="1" dirty="0" smtClean="0"/>
                        <a:t>Pacific</a:t>
                      </a:r>
                      <a:r>
                        <a:rPr lang="en-US" sz="700" b="1" baseline="0" dirty="0" smtClean="0"/>
                        <a:t> Gas &amp; Electric</a:t>
                      </a:r>
                      <a:endParaRPr lang="en-US" sz="700" b="1" dirty="0"/>
                    </a:p>
                  </a:txBody>
                  <a:tcPr anchor="ctr">
                    <a:solidFill>
                      <a:schemeClr val="accent4">
                        <a:lumMod val="40000"/>
                        <a:lumOff val="60000"/>
                      </a:schemeClr>
                    </a:solidFill>
                  </a:tcPr>
                </a:tc>
              </a:tr>
              <a:tr h="190068">
                <a:tc>
                  <a:txBody>
                    <a:bodyPr/>
                    <a:lstStyle/>
                    <a:p>
                      <a:r>
                        <a:rPr lang="en-US" sz="700" b="1" dirty="0" smtClean="0"/>
                        <a:t>Adams East</a:t>
                      </a:r>
                      <a:endParaRPr lang="en-US" sz="700" b="1" dirty="0"/>
                    </a:p>
                  </a:txBody>
                  <a:tcPr anchor="ctr">
                    <a:solidFill>
                      <a:schemeClr val="accent4">
                        <a:lumMod val="40000"/>
                        <a:lumOff val="60000"/>
                      </a:schemeClr>
                    </a:solidFill>
                  </a:tcPr>
                </a:tc>
                <a:tc>
                  <a:txBody>
                    <a:bodyPr/>
                    <a:lstStyle/>
                    <a:p>
                      <a:pPr algn="ctr"/>
                      <a:r>
                        <a:rPr lang="en-US" sz="700" b="1" dirty="0" smtClean="0"/>
                        <a:t>19 MW</a:t>
                      </a:r>
                      <a:endParaRPr lang="en-US" sz="700" b="1" dirty="0"/>
                    </a:p>
                  </a:txBody>
                  <a:tcPr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700" b="1" dirty="0" smtClean="0"/>
                        <a:t>67%</a:t>
                      </a:r>
                    </a:p>
                  </a:txBody>
                  <a:tcPr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700" b="1" dirty="0" smtClean="0"/>
                        <a:t>2014</a:t>
                      </a:r>
                    </a:p>
                  </a:txBody>
                  <a:tcPr anchor="ctr">
                    <a:solidFill>
                      <a:schemeClr val="accent4">
                        <a:lumMod val="40000"/>
                        <a:lumOff val="60000"/>
                      </a:schemeClr>
                    </a:solidFill>
                  </a:tcPr>
                </a:tc>
                <a:tc>
                  <a:txBody>
                    <a:bodyPr/>
                    <a:lstStyle/>
                    <a:p>
                      <a:r>
                        <a:rPr lang="en-US" sz="700" b="1" dirty="0" smtClean="0"/>
                        <a:t>California</a:t>
                      </a:r>
                      <a:endParaRPr lang="en-US" sz="700" b="1" dirty="0"/>
                    </a:p>
                  </a:txBody>
                  <a:tcPr anchor="ctr">
                    <a:solidFill>
                      <a:schemeClr val="accent4">
                        <a:lumMod val="40000"/>
                        <a:lumOff val="60000"/>
                      </a:schemeClr>
                    </a:solidFill>
                  </a:tcPr>
                </a:tc>
                <a:tc>
                  <a:txBody>
                    <a:bodyPr/>
                    <a:lstStyle/>
                    <a:p>
                      <a:r>
                        <a:rPr lang="en-US" sz="700" b="1" dirty="0" smtClean="0"/>
                        <a:t>Southern California</a:t>
                      </a:r>
                      <a:r>
                        <a:rPr lang="en-US" sz="700" b="1" baseline="0" dirty="0" smtClean="0"/>
                        <a:t> Edison</a:t>
                      </a:r>
                      <a:endParaRPr lang="en-US" sz="700" b="1" dirty="0"/>
                    </a:p>
                  </a:txBody>
                  <a:tcPr anchor="ctr">
                    <a:solidFill>
                      <a:schemeClr val="accent4">
                        <a:lumMod val="40000"/>
                        <a:lumOff val="60000"/>
                      </a:schemeClr>
                    </a:solidFill>
                  </a:tcPr>
                </a:tc>
              </a:tr>
              <a:tr h="190068">
                <a:tc>
                  <a:txBody>
                    <a:bodyPr/>
                    <a:lstStyle/>
                    <a:p>
                      <a:r>
                        <a:rPr lang="en-US" sz="700" b="1" dirty="0" smtClean="0"/>
                        <a:t>Old River 1</a:t>
                      </a:r>
                      <a:endParaRPr lang="en-US" sz="700" b="1" dirty="0"/>
                    </a:p>
                  </a:txBody>
                  <a:tcPr anchor="ctr">
                    <a:solidFill>
                      <a:schemeClr val="accent4">
                        <a:lumMod val="40000"/>
                        <a:lumOff val="60000"/>
                      </a:schemeClr>
                    </a:solidFill>
                  </a:tcPr>
                </a:tc>
                <a:tc>
                  <a:txBody>
                    <a:bodyPr/>
                    <a:lstStyle/>
                    <a:p>
                      <a:pPr algn="ctr"/>
                      <a:r>
                        <a:rPr lang="en-US" sz="700" b="1" dirty="0" smtClean="0"/>
                        <a:t>20 MW</a:t>
                      </a:r>
                      <a:endParaRPr lang="en-US" sz="700" b="1" dirty="0"/>
                    </a:p>
                  </a:txBody>
                  <a:tcPr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700" b="1" dirty="0" smtClean="0"/>
                        <a:t>67%</a:t>
                      </a:r>
                    </a:p>
                  </a:txBody>
                  <a:tcPr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700" b="1" dirty="0" smtClean="0"/>
                        <a:t>2014</a:t>
                      </a:r>
                    </a:p>
                  </a:txBody>
                  <a:tcPr anchor="ctr">
                    <a:solidFill>
                      <a:schemeClr val="accent4">
                        <a:lumMod val="40000"/>
                        <a:lumOff val="60000"/>
                      </a:schemeClr>
                    </a:solidFill>
                  </a:tcPr>
                </a:tc>
                <a:tc>
                  <a:txBody>
                    <a:bodyPr/>
                    <a:lstStyle/>
                    <a:p>
                      <a:r>
                        <a:rPr lang="en-US" sz="700" b="1" dirty="0" smtClean="0"/>
                        <a:t>California</a:t>
                      </a:r>
                      <a:endParaRPr lang="en-US" sz="700" b="1" dirty="0"/>
                    </a:p>
                  </a:txBody>
                  <a:tcPr anchor="ctr">
                    <a:solidFill>
                      <a:schemeClr val="accent4">
                        <a:lumMod val="40000"/>
                        <a:lumOff val="60000"/>
                      </a:schemeClr>
                    </a:solidFill>
                  </a:tcPr>
                </a:tc>
                <a:tc>
                  <a:txBody>
                    <a:bodyPr/>
                    <a:lstStyle/>
                    <a:p>
                      <a:r>
                        <a:rPr lang="en-US" sz="700" b="1" dirty="0" smtClean="0"/>
                        <a:t>Pacific Gas &amp; Electric</a:t>
                      </a:r>
                      <a:endParaRPr lang="en-US" sz="700" b="1" dirty="0"/>
                    </a:p>
                  </a:txBody>
                  <a:tcPr anchor="ctr">
                    <a:solidFill>
                      <a:schemeClr val="accent4">
                        <a:lumMod val="40000"/>
                        <a:lumOff val="60000"/>
                      </a:schemeClr>
                    </a:solidFill>
                  </a:tcPr>
                </a:tc>
              </a:tr>
              <a:tr h="190068">
                <a:tc>
                  <a:txBody>
                    <a:bodyPr/>
                    <a:lstStyle/>
                    <a:p>
                      <a:r>
                        <a:rPr lang="en-US" sz="700" b="1" dirty="0" smtClean="0"/>
                        <a:t>Kansas</a:t>
                      </a:r>
                      <a:endParaRPr lang="en-US" sz="700" b="1" dirty="0"/>
                    </a:p>
                  </a:txBody>
                  <a:tcPr anchor="ctr">
                    <a:solidFill>
                      <a:schemeClr val="accent4">
                        <a:lumMod val="40000"/>
                        <a:lumOff val="60000"/>
                      </a:schemeClr>
                    </a:solidFill>
                  </a:tcPr>
                </a:tc>
                <a:tc>
                  <a:txBody>
                    <a:bodyPr/>
                    <a:lstStyle/>
                    <a:p>
                      <a:pPr algn="ctr"/>
                      <a:r>
                        <a:rPr lang="en-US" sz="700" b="1" dirty="0" smtClean="0"/>
                        <a:t>20 MW</a:t>
                      </a:r>
                      <a:endParaRPr lang="en-US" sz="700" b="1" dirty="0"/>
                    </a:p>
                  </a:txBody>
                  <a:tcPr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700" b="1" dirty="0" smtClean="0"/>
                        <a:t>67%</a:t>
                      </a:r>
                    </a:p>
                  </a:txBody>
                  <a:tcPr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700" b="1" dirty="0" smtClean="0"/>
                        <a:t>2014</a:t>
                      </a:r>
                    </a:p>
                  </a:txBody>
                  <a:tcPr anchor="ctr">
                    <a:solidFill>
                      <a:schemeClr val="accent4">
                        <a:lumMod val="40000"/>
                        <a:lumOff val="60000"/>
                      </a:schemeClr>
                    </a:solidFill>
                  </a:tcPr>
                </a:tc>
                <a:tc>
                  <a:txBody>
                    <a:bodyPr/>
                    <a:lstStyle/>
                    <a:p>
                      <a:r>
                        <a:rPr lang="en-US" sz="700" b="1" dirty="0" smtClean="0"/>
                        <a:t>California</a:t>
                      </a:r>
                      <a:endParaRPr lang="en-US" sz="700" b="1" dirty="0"/>
                    </a:p>
                  </a:txBody>
                  <a:tcPr anchor="ctr">
                    <a:solidFill>
                      <a:schemeClr val="accent4">
                        <a:lumMod val="40000"/>
                        <a:lumOff val="60000"/>
                      </a:schemeClr>
                    </a:solidFill>
                  </a:tcPr>
                </a:tc>
                <a:tc>
                  <a:txBody>
                    <a:bodyPr/>
                    <a:lstStyle/>
                    <a:p>
                      <a:r>
                        <a:rPr lang="en-US" sz="700" b="1" dirty="0" smtClean="0"/>
                        <a:t>Marin Clean Energy/Pacific</a:t>
                      </a:r>
                      <a:r>
                        <a:rPr lang="en-US" sz="700" b="1" baseline="0" dirty="0" smtClean="0"/>
                        <a:t> Gas &amp; Electric</a:t>
                      </a:r>
                      <a:endParaRPr lang="en-US" sz="700" b="1" dirty="0"/>
                    </a:p>
                  </a:txBody>
                  <a:tcPr anchor="ctr">
                    <a:solidFill>
                      <a:schemeClr val="accent4">
                        <a:lumMod val="40000"/>
                        <a:lumOff val="60000"/>
                      </a:schemeClr>
                    </a:solidFill>
                  </a:tcPr>
                </a:tc>
              </a:tr>
              <a:tr h="190068">
                <a:tc>
                  <a:txBody>
                    <a:bodyPr/>
                    <a:lstStyle/>
                    <a:p>
                      <a:r>
                        <a:rPr lang="en-US" sz="700" b="1" dirty="0" smtClean="0"/>
                        <a:t>Camelot</a:t>
                      </a:r>
                      <a:endParaRPr lang="en-US" sz="700" b="1" dirty="0"/>
                    </a:p>
                  </a:txBody>
                  <a:tcPr anchor="ctr">
                    <a:solidFill>
                      <a:schemeClr val="accent4">
                        <a:lumMod val="40000"/>
                        <a:lumOff val="60000"/>
                      </a:schemeClr>
                    </a:solidFill>
                  </a:tcPr>
                </a:tc>
                <a:tc>
                  <a:txBody>
                    <a:bodyPr/>
                    <a:lstStyle/>
                    <a:p>
                      <a:pPr algn="ctr"/>
                      <a:r>
                        <a:rPr lang="en-US" sz="700" b="1" dirty="0" smtClean="0"/>
                        <a:t>45 MW</a:t>
                      </a:r>
                      <a:endParaRPr lang="en-US" sz="700" b="1" dirty="0"/>
                    </a:p>
                  </a:txBody>
                  <a:tcPr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700" b="1" dirty="0" smtClean="0"/>
                        <a:t>67%</a:t>
                      </a:r>
                    </a:p>
                  </a:txBody>
                  <a:tcPr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700" b="1" dirty="0" smtClean="0"/>
                        <a:t>2014</a:t>
                      </a:r>
                    </a:p>
                  </a:txBody>
                  <a:tcPr anchor="ctr">
                    <a:solidFill>
                      <a:schemeClr val="accent4">
                        <a:lumMod val="40000"/>
                        <a:lumOff val="60000"/>
                      </a:schemeClr>
                    </a:solidFill>
                  </a:tcPr>
                </a:tc>
                <a:tc>
                  <a:txBody>
                    <a:bodyPr/>
                    <a:lstStyle/>
                    <a:p>
                      <a:r>
                        <a:rPr lang="en-US" sz="700" b="1" dirty="0" smtClean="0"/>
                        <a:t>California</a:t>
                      </a:r>
                      <a:endParaRPr lang="en-US" sz="700" b="1" dirty="0"/>
                    </a:p>
                  </a:txBody>
                  <a:tcPr anchor="ctr">
                    <a:solidFill>
                      <a:schemeClr val="accent4">
                        <a:lumMod val="40000"/>
                        <a:lumOff val="60000"/>
                      </a:schemeClr>
                    </a:solidFill>
                  </a:tcPr>
                </a:tc>
                <a:tc>
                  <a:txBody>
                    <a:bodyPr/>
                    <a:lstStyle/>
                    <a:p>
                      <a:r>
                        <a:rPr lang="en-US" sz="700" b="1" dirty="0" smtClean="0"/>
                        <a:t>CA Dept of Water Resources</a:t>
                      </a:r>
                      <a:endParaRPr lang="en-US" sz="700" b="1" dirty="0"/>
                    </a:p>
                  </a:txBody>
                  <a:tcPr anchor="ctr">
                    <a:solidFill>
                      <a:schemeClr val="accent4">
                        <a:lumMod val="40000"/>
                        <a:lumOff val="60000"/>
                      </a:schemeClr>
                    </a:solidFill>
                  </a:tcPr>
                </a:tc>
              </a:tr>
              <a:tr h="190068">
                <a:tc>
                  <a:txBody>
                    <a:bodyPr/>
                    <a:lstStyle/>
                    <a:p>
                      <a:r>
                        <a:rPr lang="en-US" sz="700" b="1" dirty="0" smtClean="0"/>
                        <a:t>Columbia 2</a:t>
                      </a:r>
                      <a:endParaRPr lang="en-US" sz="700" b="1" dirty="0"/>
                    </a:p>
                  </a:txBody>
                  <a:tcPr anchor="ctr">
                    <a:solidFill>
                      <a:schemeClr val="accent4">
                        <a:lumMod val="40000"/>
                        <a:lumOff val="60000"/>
                      </a:schemeClr>
                    </a:solidFill>
                  </a:tcPr>
                </a:tc>
                <a:tc>
                  <a:txBody>
                    <a:bodyPr/>
                    <a:lstStyle/>
                    <a:p>
                      <a:pPr algn="ctr"/>
                      <a:r>
                        <a:rPr lang="en-US" sz="700" b="1" dirty="0" smtClean="0"/>
                        <a:t>15 MW</a:t>
                      </a:r>
                      <a:endParaRPr lang="en-US" sz="700" b="1" dirty="0"/>
                    </a:p>
                  </a:txBody>
                  <a:tcPr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700" b="1" dirty="0" smtClean="0"/>
                        <a:t>67%</a:t>
                      </a:r>
                    </a:p>
                  </a:txBody>
                  <a:tcPr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700" b="1" dirty="0" smtClean="0"/>
                        <a:t>2014</a:t>
                      </a:r>
                    </a:p>
                  </a:txBody>
                  <a:tcPr anchor="ctr">
                    <a:solidFill>
                      <a:schemeClr val="accent4">
                        <a:lumMod val="40000"/>
                        <a:lumOff val="60000"/>
                      </a:schemeClr>
                    </a:solidFill>
                  </a:tcPr>
                </a:tc>
                <a:tc>
                  <a:txBody>
                    <a:bodyPr/>
                    <a:lstStyle/>
                    <a:p>
                      <a:r>
                        <a:rPr lang="en-US" sz="700" b="1" dirty="0" smtClean="0"/>
                        <a:t>California</a:t>
                      </a:r>
                      <a:endParaRPr lang="en-US" sz="700" b="1" dirty="0"/>
                    </a:p>
                  </a:txBody>
                  <a:tcPr anchor="ctr">
                    <a:solidFill>
                      <a:schemeClr val="accent4">
                        <a:lumMod val="40000"/>
                        <a:lumOff val="60000"/>
                      </a:schemeClr>
                    </a:solidFill>
                  </a:tcPr>
                </a:tc>
                <a:tc>
                  <a:txBody>
                    <a:bodyPr/>
                    <a:lstStyle/>
                    <a:p>
                      <a:r>
                        <a:rPr lang="en-US" sz="700" b="1" dirty="0" smtClean="0"/>
                        <a:t>Southern CA Public Power Authority</a:t>
                      </a:r>
                      <a:endParaRPr lang="en-US" sz="700" b="1" dirty="0"/>
                    </a:p>
                  </a:txBody>
                  <a:tcPr anchor="ctr">
                    <a:solidFill>
                      <a:schemeClr val="accent4">
                        <a:lumMod val="40000"/>
                        <a:lumOff val="60000"/>
                      </a:schemeClr>
                    </a:solidFill>
                  </a:tcPr>
                </a:tc>
              </a:tr>
              <a:tr h="190068">
                <a:tc>
                  <a:txBody>
                    <a:bodyPr/>
                    <a:lstStyle/>
                    <a:p>
                      <a:r>
                        <a:rPr lang="en-US" sz="700" b="1" dirty="0" smtClean="0"/>
                        <a:t>Mulberry Farm</a:t>
                      </a:r>
                      <a:endParaRPr lang="en-US" sz="700" b="1" dirty="0"/>
                    </a:p>
                  </a:txBody>
                  <a:tcPr anchor="ctr">
                    <a:solidFill>
                      <a:schemeClr val="accent4">
                        <a:lumMod val="40000"/>
                        <a:lumOff val="60000"/>
                      </a:schemeClr>
                    </a:solidFill>
                  </a:tcPr>
                </a:tc>
                <a:tc>
                  <a:txBody>
                    <a:bodyPr/>
                    <a:lstStyle/>
                    <a:p>
                      <a:pPr algn="ctr"/>
                      <a:r>
                        <a:rPr lang="en-US" sz="700" b="1" dirty="0" smtClean="0"/>
                        <a:t>16 MW</a:t>
                      </a:r>
                      <a:endParaRPr lang="en-US" sz="700" b="1" dirty="0"/>
                    </a:p>
                  </a:txBody>
                  <a:tcPr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700" b="1" dirty="0" smtClean="0"/>
                        <a:t>67%</a:t>
                      </a:r>
                    </a:p>
                  </a:txBody>
                  <a:tcPr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700" b="1" dirty="0" smtClean="0"/>
                        <a:t>2014</a:t>
                      </a:r>
                    </a:p>
                  </a:txBody>
                  <a:tcPr anchor="ctr">
                    <a:solidFill>
                      <a:schemeClr val="accent4">
                        <a:lumMod val="40000"/>
                        <a:lumOff val="60000"/>
                      </a:schemeClr>
                    </a:solidFill>
                  </a:tcPr>
                </a:tc>
                <a:tc>
                  <a:txBody>
                    <a:bodyPr/>
                    <a:lstStyle/>
                    <a:p>
                      <a:r>
                        <a:rPr lang="en-US" sz="700" b="1" dirty="0" smtClean="0"/>
                        <a:t>Tennessee</a:t>
                      </a:r>
                      <a:endParaRPr lang="en-US" sz="700" b="1" dirty="0"/>
                    </a:p>
                  </a:txBody>
                  <a:tcPr anchor="ctr">
                    <a:solidFill>
                      <a:schemeClr val="accent4">
                        <a:lumMod val="40000"/>
                        <a:lumOff val="60000"/>
                      </a:schemeClr>
                    </a:solidFill>
                  </a:tcPr>
                </a:tc>
                <a:tc>
                  <a:txBody>
                    <a:bodyPr/>
                    <a:lstStyle/>
                    <a:p>
                      <a:r>
                        <a:rPr lang="en-US" sz="700" b="1" dirty="0" smtClean="0"/>
                        <a:t>Tennessee Valley Authority</a:t>
                      </a:r>
                      <a:endParaRPr lang="en-US" sz="700" b="1" dirty="0"/>
                    </a:p>
                  </a:txBody>
                  <a:tcPr anchor="ctr">
                    <a:solidFill>
                      <a:schemeClr val="accent4">
                        <a:lumMod val="40000"/>
                        <a:lumOff val="60000"/>
                      </a:schemeClr>
                    </a:solidFill>
                  </a:tcPr>
                </a:tc>
              </a:tr>
              <a:tr h="190068">
                <a:tc>
                  <a:txBody>
                    <a:bodyPr/>
                    <a:lstStyle/>
                    <a:p>
                      <a:r>
                        <a:rPr lang="en-US" sz="700" b="1" dirty="0" smtClean="0"/>
                        <a:t>Selmer Farm</a:t>
                      </a:r>
                      <a:endParaRPr lang="en-US" sz="700" b="1" dirty="0"/>
                    </a:p>
                  </a:txBody>
                  <a:tcPr anchor="ctr">
                    <a:solidFill>
                      <a:schemeClr val="accent4">
                        <a:lumMod val="40000"/>
                        <a:lumOff val="60000"/>
                      </a:schemeClr>
                    </a:solidFill>
                  </a:tcPr>
                </a:tc>
                <a:tc>
                  <a:txBody>
                    <a:bodyPr/>
                    <a:lstStyle/>
                    <a:p>
                      <a:pPr algn="ctr"/>
                      <a:r>
                        <a:rPr lang="en-US" sz="700" b="1" dirty="0" smtClean="0"/>
                        <a:t>16 MW</a:t>
                      </a:r>
                      <a:endParaRPr lang="en-US" sz="700" b="1" dirty="0"/>
                    </a:p>
                  </a:txBody>
                  <a:tcPr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700" b="1" dirty="0" smtClean="0"/>
                        <a:t>67%</a:t>
                      </a:r>
                    </a:p>
                  </a:txBody>
                  <a:tcPr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700" b="1" dirty="0" smtClean="0"/>
                        <a:t>2014</a:t>
                      </a:r>
                    </a:p>
                  </a:txBody>
                  <a:tcPr anchor="ctr">
                    <a:solidFill>
                      <a:schemeClr val="accent4">
                        <a:lumMod val="40000"/>
                        <a:lumOff val="60000"/>
                      </a:schemeClr>
                    </a:solidFill>
                  </a:tcPr>
                </a:tc>
                <a:tc>
                  <a:txBody>
                    <a:bodyPr/>
                    <a:lstStyle/>
                    <a:p>
                      <a:r>
                        <a:rPr lang="en-US" sz="700" b="1" dirty="0" smtClean="0"/>
                        <a:t>Tennessee</a:t>
                      </a:r>
                      <a:endParaRPr lang="en-US" sz="700" b="1" dirty="0"/>
                    </a:p>
                  </a:txBody>
                  <a:tcPr anchor="ct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b="1" dirty="0" smtClean="0"/>
                        <a:t>Tennessee Valley Authority</a:t>
                      </a:r>
                    </a:p>
                  </a:txBody>
                  <a:tcPr anchor="ctr">
                    <a:solidFill>
                      <a:schemeClr val="accent4">
                        <a:lumMod val="40000"/>
                        <a:lumOff val="60000"/>
                      </a:schemeClr>
                    </a:solidFill>
                  </a:tcPr>
                </a:tc>
              </a:tr>
              <a:tr h="190068">
                <a:tc>
                  <a:txBody>
                    <a:bodyPr/>
                    <a:lstStyle/>
                    <a:p>
                      <a:r>
                        <a:rPr lang="en-US" sz="700" b="1" dirty="0" smtClean="0"/>
                        <a:t>West</a:t>
                      </a:r>
                      <a:r>
                        <a:rPr lang="en-US" sz="700" b="1" baseline="0" dirty="0" smtClean="0"/>
                        <a:t> Antelope</a:t>
                      </a:r>
                      <a:endParaRPr lang="en-US" sz="700" b="1" dirty="0"/>
                    </a:p>
                  </a:txBody>
                  <a:tcPr anchor="ctr">
                    <a:solidFill>
                      <a:schemeClr val="accent4">
                        <a:lumMod val="40000"/>
                        <a:lumOff val="60000"/>
                      </a:schemeClr>
                    </a:solidFill>
                  </a:tcPr>
                </a:tc>
                <a:tc>
                  <a:txBody>
                    <a:bodyPr/>
                    <a:lstStyle/>
                    <a:p>
                      <a:pPr algn="ctr"/>
                      <a:r>
                        <a:rPr lang="en-US" sz="700" b="1" dirty="0" smtClean="0"/>
                        <a:t>20 MW</a:t>
                      </a:r>
                      <a:endParaRPr lang="en-US" sz="700" b="1" dirty="0"/>
                    </a:p>
                  </a:txBody>
                  <a:tcPr anchor="ctr">
                    <a:solidFill>
                      <a:schemeClr val="accent4">
                        <a:lumMod val="40000"/>
                        <a:lumOff val="60000"/>
                      </a:schemeClr>
                    </a:solidFill>
                  </a:tcPr>
                </a:tc>
                <a:tc>
                  <a:txBody>
                    <a:bodyPr/>
                    <a:lstStyle/>
                    <a:p>
                      <a:pPr algn="ctr"/>
                      <a:r>
                        <a:rPr lang="en-US" sz="700" b="1" dirty="0" smtClean="0"/>
                        <a:t>67%</a:t>
                      </a:r>
                      <a:endParaRPr lang="en-US" sz="700" b="1" dirty="0"/>
                    </a:p>
                  </a:txBody>
                  <a:tcPr anchor="ctr">
                    <a:solidFill>
                      <a:schemeClr val="accent4">
                        <a:lumMod val="40000"/>
                        <a:lumOff val="60000"/>
                      </a:schemeClr>
                    </a:solidFill>
                  </a:tcPr>
                </a:tc>
                <a:tc>
                  <a:txBody>
                    <a:bodyPr/>
                    <a:lstStyle/>
                    <a:p>
                      <a:pPr algn="ctr"/>
                      <a:r>
                        <a:rPr lang="en-US" sz="700" b="1" dirty="0" smtClean="0"/>
                        <a:t>2014</a:t>
                      </a:r>
                      <a:endParaRPr lang="en-US" sz="700" b="1" dirty="0"/>
                    </a:p>
                  </a:txBody>
                  <a:tcPr anchor="ctr">
                    <a:solidFill>
                      <a:schemeClr val="accent4">
                        <a:lumMod val="40000"/>
                        <a:lumOff val="60000"/>
                      </a:schemeClr>
                    </a:solidFill>
                  </a:tcPr>
                </a:tc>
                <a:tc>
                  <a:txBody>
                    <a:bodyPr/>
                    <a:lstStyle/>
                    <a:p>
                      <a:r>
                        <a:rPr lang="en-US" sz="700" b="1" dirty="0" smtClean="0"/>
                        <a:t>California</a:t>
                      </a:r>
                      <a:endParaRPr lang="en-US" sz="700" b="1" dirty="0"/>
                    </a:p>
                  </a:txBody>
                  <a:tcPr anchor="ctr">
                    <a:solidFill>
                      <a:schemeClr val="accent4">
                        <a:lumMod val="40000"/>
                        <a:lumOff val="60000"/>
                      </a:schemeClr>
                    </a:solidFill>
                  </a:tcPr>
                </a:tc>
                <a:tc>
                  <a:txBody>
                    <a:bodyPr/>
                    <a:lstStyle/>
                    <a:p>
                      <a:r>
                        <a:rPr lang="en-US" sz="700" b="1" dirty="0" smtClean="0"/>
                        <a:t>Pacific</a:t>
                      </a:r>
                      <a:r>
                        <a:rPr lang="en-US" sz="700" b="1" baseline="0" dirty="0" smtClean="0"/>
                        <a:t> Gas &amp; Electric</a:t>
                      </a:r>
                      <a:endParaRPr lang="en-US" sz="700" b="1" dirty="0"/>
                    </a:p>
                  </a:txBody>
                  <a:tcPr anchor="ctr">
                    <a:solidFill>
                      <a:schemeClr val="accent4">
                        <a:lumMod val="40000"/>
                        <a:lumOff val="60000"/>
                      </a:schemeClr>
                    </a:solidFill>
                  </a:tcPr>
                </a:tc>
              </a:tr>
              <a:tr h="190068">
                <a:tc>
                  <a:txBody>
                    <a:bodyPr/>
                    <a:lstStyle/>
                    <a:p>
                      <a:pPr marL="0" algn="l" defTabSz="914400" rtl="0" eaLnBrk="1" latinLnBrk="0" hangingPunct="1"/>
                      <a:r>
                        <a:rPr lang="en-US" sz="700" b="1" kern="1200" dirty="0" smtClean="0">
                          <a:solidFill>
                            <a:schemeClr val="dk1"/>
                          </a:solidFill>
                          <a:latin typeface="+mn-lt"/>
                          <a:ea typeface="+mn-ea"/>
                          <a:cs typeface="+mn-cs"/>
                        </a:rPr>
                        <a:t>CID</a:t>
                      </a:r>
                      <a:endParaRPr lang="en-US" sz="700" b="1" kern="1200" dirty="0">
                        <a:solidFill>
                          <a:schemeClr val="dk1"/>
                        </a:solidFill>
                        <a:latin typeface="+mn-lt"/>
                        <a:ea typeface="+mn-ea"/>
                        <a:cs typeface="+mn-cs"/>
                      </a:endParaRPr>
                    </a:p>
                  </a:txBody>
                  <a:tcPr anchor="ctr">
                    <a:solidFill>
                      <a:schemeClr val="accent4">
                        <a:lumMod val="40000"/>
                        <a:lumOff val="60000"/>
                      </a:schemeClr>
                    </a:solidFill>
                  </a:tcPr>
                </a:tc>
                <a:tc>
                  <a:txBody>
                    <a:bodyPr/>
                    <a:lstStyle/>
                    <a:p>
                      <a:pPr marL="0" algn="ctr" defTabSz="914400" rtl="0" eaLnBrk="1" latinLnBrk="0" hangingPunct="1"/>
                      <a:r>
                        <a:rPr lang="en-US" sz="700" b="1" kern="1200" dirty="0" smtClean="0">
                          <a:solidFill>
                            <a:schemeClr val="dk1"/>
                          </a:solidFill>
                          <a:latin typeface="+mn-lt"/>
                          <a:ea typeface="+mn-ea"/>
                          <a:cs typeface="+mn-cs"/>
                        </a:rPr>
                        <a:t>20 MW</a:t>
                      </a:r>
                      <a:endParaRPr lang="en-US" sz="700" b="1" kern="1200" dirty="0">
                        <a:solidFill>
                          <a:schemeClr val="dk1"/>
                        </a:solidFill>
                        <a:latin typeface="+mn-lt"/>
                        <a:ea typeface="+mn-ea"/>
                        <a:cs typeface="+mn-cs"/>
                      </a:endParaRPr>
                    </a:p>
                  </a:txBody>
                  <a:tcPr anchor="ctr">
                    <a:solidFill>
                      <a:schemeClr val="accent4">
                        <a:lumMod val="40000"/>
                        <a:lumOff val="60000"/>
                      </a:schemeClr>
                    </a:solidFill>
                  </a:tcPr>
                </a:tc>
                <a:tc>
                  <a:txBody>
                    <a:bodyPr/>
                    <a:lstStyle/>
                    <a:p>
                      <a:pPr marL="0" algn="ctr" defTabSz="914400" rtl="0" eaLnBrk="1" latinLnBrk="0" hangingPunct="1"/>
                      <a:r>
                        <a:rPr lang="en-US" sz="700" b="1" kern="1200" dirty="0" smtClean="0">
                          <a:solidFill>
                            <a:schemeClr val="dk1"/>
                          </a:solidFill>
                          <a:latin typeface="+mn-lt"/>
                          <a:ea typeface="+mn-ea"/>
                          <a:cs typeface="+mn-cs"/>
                        </a:rPr>
                        <a:t>67%</a:t>
                      </a:r>
                      <a:endParaRPr lang="en-US" sz="700" b="1" kern="1200" dirty="0">
                        <a:solidFill>
                          <a:schemeClr val="dk1"/>
                        </a:solidFill>
                        <a:latin typeface="+mn-lt"/>
                        <a:ea typeface="+mn-ea"/>
                        <a:cs typeface="+mn-cs"/>
                      </a:endParaRPr>
                    </a:p>
                  </a:txBody>
                  <a:tcPr anchor="ctr">
                    <a:solidFill>
                      <a:schemeClr val="accent4">
                        <a:lumMod val="40000"/>
                        <a:lumOff val="60000"/>
                      </a:schemeClr>
                    </a:solidFill>
                  </a:tcPr>
                </a:tc>
                <a:tc>
                  <a:txBody>
                    <a:bodyPr/>
                    <a:lstStyle/>
                    <a:p>
                      <a:pPr marL="0" algn="ctr" defTabSz="914400" rtl="0" eaLnBrk="1" latinLnBrk="0" hangingPunct="1"/>
                      <a:r>
                        <a:rPr lang="en-US" sz="700" b="1" kern="1200" dirty="0" smtClean="0">
                          <a:solidFill>
                            <a:schemeClr val="dk1"/>
                          </a:solidFill>
                          <a:latin typeface="+mn-lt"/>
                          <a:ea typeface="+mn-ea"/>
                          <a:cs typeface="+mn-cs"/>
                        </a:rPr>
                        <a:t>2014</a:t>
                      </a:r>
                      <a:endParaRPr lang="en-US" sz="700" b="1" kern="1200" dirty="0">
                        <a:solidFill>
                          <a:schemeClr val="dk1"/>
                        </a:solidFill>
                        <a:latin typeface="+mn-lt"/>
                        <a:ea typeface="+mn-ea"/>
                        <a:cs typeface="+mn-cs"/>
                      </a:endParaRPr>
                    </a:p>
                  </a:txBody>
                  <a:tcPr anchor="ctr">
                    <a:solidFill>
                      <a:schemeClr val="accent4">
                        <a:lumMod val="40000"/>
                        <a:lumOff val="60000"/>
                      </a:schemeClr>
                    </a:solidFill>
                  </a:tcPr>
                </a:tc>
                <a:tc>
                  <a:txBody>
                    <a:bodyPr/>
                    <a:lstStyle/>
                    <a:p>
                      <a:pPr marL="0" algn="l" defTabSz="914400" rtl="0" eaLnBrk="1" latinLnBrk="0" hangingPunct="1"/>
                      <a:r>
                        <a:rPr lang="en-US" sz="700" b="1" kern="1200" dirty="0" smtClean="0">
                          <a:solidFill>
                            <a:schemeClr val="dk1"/>
                          </a:solidFill>
                          <a:latin typeface="+mn-lt"/>
                          <a:ea typeface="+mn-ea"/>
                          <a:cs typeface="+mn-cs"/>
                        </a:rPr>
                        <a:t>California</a:t>
                      </a:r>
                      <a:endParaRPr lang="en-US" sz="700" b="1" kern="1200" dirty="0">
                        <a:solidFill>
                          <a:schemeClr val="dk1"/>
                        </a:solidFill>
                        <a:latin typeface="+mn-lt"/>
                        <a:ea typeface="+mn-ea"/>
                        <a:cs typeface="+mn-cs"/>
                      </a:endParaRPr>
                    </a:p>
                  </a:txBody>
                  <a:tcPr anchor="ctr">
                    <a:solidFill>
                      <a:schemeClr val="accent4">
                        <a:lumMod val="40000"/>
                        <a:lumOff val="60000"/>
                      </a:schemeClr>
                    </a:solidFill>
                  </a:tcPr>
                </a:tc>
                <a:tc>
                  <a:txBody>
                    <a:bodyPr/>
                    <a:lstStyle/>
                    <a:p>
                      <a:pPr marL="0" algn="l" defTabSz="914400" rtl="0" eaLnBrk="1" latinLnBrk="0" hangingPunct="1"/>
                      <a:r>
                        <a:rPr lang="en-US" sz="700" b="1" kern="1200" dirty="0" smtClean="0">
                          <a:solidFill>
                            <a:schemeClr val="dk1"/>
                          </a:solidFill>
                          <a:latin typeface="+mn-lt"/>
                          <a:ea typeface="+mn-ea"/>
                          <a:cs typeface="+mn-cs"/>
                        </a:rPr>
                        <a:t>Pacific</a:t>
                      </a:r>
                      <a:r>
                        <a:rPr lang="en-US" sz="700" b="1" kern="1200" baseline="0" dirty="0" smtClean="0">
                          <a:solidFill>
                            <a:schemeClr val="dk1"/>
                          </a:solidFill>
                          <a:latin typeface="+mn-lt"/>
                          <a:ea typeface="+mn-ea"/>
                          <a:cs typeface="+mn-cs"/>
                        </a:rPr>
                        <a:t> Gas &amp; Electric</a:t>
                      </a:r>
                      <a:endParaRPr lang="en-US" sz="700" b="1" kern="1200" dirty="0">
                        <a:solidFill>
                          <a:schemeClr val="dk1"/>
                        </a:solidFill>
                        <a:latin typeface="+mn-lt"/>
                        <a:ea typeface="+mn-ea"/>
                        <a:cs typeface="+mn-cs"/>
                      </a:endParaRPr>
                    </a:p>
                  </a:txBody>
                  <a:tcPr anchor="ctr">
                    <a:solidFill>
                      <a:schemeClr val="accent4">
                        <a:lumMod val="40000"/>
                        <a:lumOff val="60000"/>
                      </a:schemeClr>
                    </a:solidFill>
                  </a:tcPr>
                </a:tc>
              </a:tr>
              <a:tr h="190068">
                <a:tc>
                  <a:txBody>
                    <a:bodyPr/>
                    <a:lstStyle/>
                    <a:p>
                      <a:r>
                        <a:rPr lang="en-US" sz="700" b="1" dirty="0" smtClean="0"/>
                        <a:t>Cottonwood (3 sites)</a:t>
                      </a:r>
                      <a:r>
                        <a:rPr lang="en-US" sz="700" b="1" baseline="30000" dirty="0" smtClean="0"/>
                        <a:t>1</a:t>
                      </a:r>
                      <a:endParaRPr lang="en-US" sz="700" b="1" baseline="30000" dirty="0"/>
                    </a:p>
                  </a:txBody>
                  <a:tcPr anchor="ctr">
                    <a:solidFill>
                      <a:schemeClr val="accent1">
                        <a:lumMod val="60000"/>
                        <a:lumOff val="40000"/>
                      </a:schemeClr>
                    </a:solidFill>
                  </a:tcPr>
                </a:tc>
                <a:tc>
                  <a:txBody>
                    <a:bodyPr/>
                    <a:lstStyle/>
                    <a:p>
                      <a:pPr algn="ctr"/>
                      <a:r>
                        <a:rPr lang="en-US" sz="700" b="1" dirty="0" smtClean="0"/>
                        <a:t>24 MW</a:t>
                      </a:r>
                      <a:endParaRPr lang="en-US" sz="700" b="1" dirty="0"/>
                    </a:p>
                  </a:txBody>
                  <a:tcPr anchor="ctr">
                    <a:solidFill>
                      <a:schemeClr val="accent1">
                        <a:lumMod val="60000"/>
                        <a:lumOff val="40000"/>
                      </a:schemeClr>
                    </a:solidFill>
                  </a:tcPr>
                </a:tc>
                <a:tc>
                  <a:txBody>
                    <a:bodyPr/>
                    <a:lstStyle/>
                    <a:p>
                      <a:pPr algn="ctr"/>
                      <a:r>
                        <a:rPr lang="en-US" sz="700" b="1" dirty="0" smtClean="0"/>
                        <a:t>67%</a:t>
                      </a:r>
                      <a:endParaRPr lang="en-US" sz="700" b="1" dirty="0"/>
                    </a:p>
                  </a:txBody>
                  <a:tcPr anchor="ctr">
                    <a:solidFill>
                      <a:schemeClr val="accent1">
                        <a:lumMod val="60000"/>
                        <a:lumOff val="40000"/>
                      </a:schemeClr>
                    </a:solidFill>
                  </a:tcPr>
                </a:tc>
                <a:tc>
                  <a:txBody>
                    <a:bodyPr/>
                    <a:lstStyle/>
                    <a:p>
                      <a:pPr algn="ctr"/>
                      <a:r>
                        <a:rPr lang="en-US" sz="700" b="1" dirty="0" smtClean="0"/>
                        <a:t>2015</a:t>
                      </a:r>
                      <a:endParaRPr lang="en-US" sz="700" b="1" dirty="0"/>
                    </a:p>
                  </a:txBody>
                  <a:tcPr anchor="ctr">
                    <a:solidFill>
                      <a:schemeClr val="accent1">
                        <a:lumMod val="60000"/>
                        <a:lumOff val="40000"/>
                      </a:schemeClr>
                    </a:solidFill>
                  </a:tcPr>
                </a:tc>
                <a:tc>
                  <a:txBody>
                    <a:bodyPr/>
                    <a:lstStyle/>
                    <a:p>
                      <a:r>
                        <a:rPr lang="en-US" sz="700" b="1" dirty="0" smtClean="0"/>
                        <a:t>California</a:t>
                      </a:r>
                      <a:endParaRPr lang="en-US" sz="700" b="1" dirty="0"/>
                    </a:p>
                  </a:txBody>
                  <a:tcPr anchor="ctr">
                    <a:solidFill>
                      <a:schemeClr val="accent1">
                        <a:lumMod val="60000"/>
                        <a:lumOff val="40000"/>
                      </a:schemeClr>
                    </a:solidFill>
                  </a:tcPr>
                </a:tc>
                <a:tc>
                  <a:txBody>
                    <a:bodyPr/>
                    <a:lstStyle/>
                    <a:p>
                      <a:r>
                        <a:rPr lang="en-US" sz="700" b="1" dirty="0" smtClean="0"/>
                        <a:t>Marin Clea</a:t>
                      </a:r>
                      <a:r>
                        <a:rPr lang="en-US" sz="700" b="1" baseline="0" dirty="0" smtClean="0"/>
                        <a:t>n Energy</a:t>
                      </a:r>
                      <a:endParaRPr lang="en-US" sz="700" b="1" dirty="0"/>
                    </a:p>
                  </a:txBody>
                  <a:tcPr anchor="ctr">
                    <a:solidFill>
                      <a:schemeClr val="accent1">
                        <a:lumMod val="60000"/>
                        <a:lumOff val="40000"/>
                      </a:schemeClr>
                    </a:solidFill>
                  </a:tcPr>
                </a:tc>
              </a:tr>
              <a:tr h="190068">
                <a:tc>
                  <a:txBody>
                    <a:bodyPr/>
                    <a:lstStyle/>
                    <a:p>
                      <a:r>
                        <a:rPr lang="en-US" sz="700" b="1" dirty="0" smtClean="0"/>
                        <a:t>Catalina 2</a:t>
                      </a:r>
                      <a:endParaRPr lang="en-US" sz="700" b="1" dirty="0"/>
                    </a:p>
                  </a:txBody>
                  <a:tcPr anchor="ctr">
                    <a:solidFill>
                      <a:schemeClr val="accent1">
                        <a:lumMod val="60000"/>
                        <a:lumOff val="40000"/>
                      </a:schemeClr>
                    </a:solidFill>
                  </a:tcPr>
                </a:tc>
                <a:tc>
                  <a:txBody>
                    <a:bodyPr/>
                    <a:lstStyle/>
                    <a:p>
                      <a:pPr algn="ctr"/>
                      <a:r>
                        <a:rPr lang="en-US" sz="700" b="1" baseline="0" dirty="0" smtClean="0"/>
                        <a:t>18 MW</a:t>
                      </a:r>
                      <a:endParaRPr lang="en-US" sz="700" b="1" dirty="0"/>
                    </a:p>
                  </a:txBody>
                  <a:tcPr anchor="ctr">
                    <a:solidFill>
                      <a:schemeClr val="accent1">
                        <a:lumMod val="60000"/>
                        <a:lumOff val="40000"/>
                      </a:schemeClr>
                    </a:solidFill>
                  </a:tcPr>
                </a:tc>
                <a:tc>
                  <a:txBody>
                    <a:bodyPr/>
                    <a:lstStyle/>
                    <a:p>
                      <a:pPr algn="ctr"/>
                      <a:r>
                        <a:rPr lang="en-US" sz="700" b="1" dirty="0" smtClean="0"/>
                        <a:t>67%</a:t>
                      </a:r>
                      <a:endParaRPr lang="en-US" sz="700" b="1" dirty="0"/>
                    </a:p>
                  </a:txBody>
                  <a:tcPr anchor="ctr">
                    <a:solidFill>
                      <a:schemeClr val="accent1">
                        <a:lumMod val="60000"/>
                        <a:lumOff val="40000"/>
                      </a:schemeClr>
                    </a:solidFill>
                  </a:tcPr>
                </a:tc>
                <a:tc>
                  <a:txBody>
                    <a:bodyPr/>
                    <a:lstStyle/>
                    <a:p>
                      <a:pPr algn="ctr"/>
                      <a:r>
                        <a:rPr lang="en-US" sz="700" b="1" dirty="0" smtClean="0"/>
                        <a:t>2015</a:t>
                      </a:r>
                      <a:endParaRPr lang="en-US" sz="700" b="1" dirty="0"/>
                    </a:p>
                  </a:txBody>
                  <a:tcPr anchor="ctr">
                    <a:solidFill>
                      <a:schemeClr val="accent1">
                        <a:lumMod val="60000"/>
                        <a:lumOff val="40000"/>
                      </a:schemeClr>
                    </a:solidFill>
                  </a:tcPr>
                </a:tc>
                <a:tc>
                  <a:txBody>
                    <a:bodyPr/>
                    <a:lstStyle/>
                    <a:p>
                      <a:r>
                        <a:rPr lang="en-US" sz="700" b="1" dirty="0" smtClean="0"/>
                        <a:t>California</a:t>
                      </a:r>
                      <a:endParaRPr lang="en-US" sz="700" b="1" dirty="0"/>
                    </a:p>
                  </a:txBody>
                  <a:tcPr anchor="ctr">
                    <a:solidFill>
                      <a:schemeClr val="accent1">
                        <a:lumMod val="60000"/>
                        <a:lumOff val="40000"/>
                      </a:schemeClr>
                    </a:solidFill>
                  </a:tcPr>
                </a:tc>
                <a:tc>
                  <a:txBody>
                    <a:bodyPr/>
                    <a:lstStyle/>
                    <a:p>
                      <a:r>
                        <a:rPr lang="en-US" sz="700" b="1" dirty="0" smtClean="0"/>
                        <a:t>Southern California Edison</a:t>
                      </a:r>
                      <a:endParaRPr lang="en-US" sz="700" b="1" dirty="0"/>
                    </a:p>
                  </a:txBody>
                  <a:tcPr anchor="ctr">
                    <a:solidFill>
                      <a:schemeClr val="accent1">
                        <a:lumMod val="60000"/>
                        <a:lumOff val="40000"/>
                      </a:schemeClr>
                    </a:solidFill>
                  </a:tcPr>
                </a:tc>
              </a:tr>
              <a:tr h="190068">
                <a:tc>
                  <a:txBody>
                    <a:bodyPr/>
                    <a:lstStyle/>
                    <a:p>
                      <a:r>
                        <a:rPr lang="en-US" sz="700" b="1" dirty="0" err="1" smtClean="0"/>
                        <a:t>Pavant</a:t>
                      </a:r>
                      <a:endParaRPr lang="en-US" sz="700" b="1" dirty="0"/>
                    </a:p>
                  </a:txBody>
                  <a:tcPr anchor="ctr">
                    <a:solidFill>
                      <a:schemeClr val="accent1">
                        <a:lumMod val="60000"/>
                        <a:lumOff val="40000"/>
                      </a:schemeClr>
                    </a:solidFill>
                  </a:tcPr>
                </a:tc>
                <a:tc>
                  <a:txBody>
                    <a:bodyPr/>
                    <a:lstStyle/>
                    <a:p>
                      <a:pPr algn="ctr"/>
                      <a:r>
                        <a:rPr lang="en-US" sz="700" b="1" dirty="0" smtClean="0"/>
                        <a:t>50 MW</a:t>
                      </a:r>
                      <a:endParaRPr lang="en-US" sz="700" b="1" dirty="0"/>
                    </a:p>
                  </a:txBody>
                  <a:tcPr anchor="ctr">
                    <a:solidFill>
                      <a:schemeClr val="accent1">
                        <a:lumMod val="60000"/>
                        <a:lumOff val="40000"/>
                      </a:schemeClr>
                    </a:solidFill>
                  </a:tcPr>
                </a:tc>
                <a:tc>
                  <a:txBody>
                    <a:bodyPr/>
                    <a:lstStyle/>
                    <a:p>
                      <a:pPr algn="ctr"/>
                      <a:r>
                        <a:rPr lang="en-US" sz="700" b="1" dirty="0" smtClean="0"/>
                        <a:t>67%</a:t>
                      </a:r>
                      <a:endParaRPr lang="en-US" sz="700" b="1" dirty="0"/>
                    </a:p>
                  </a:txBody>
                  <a:tcPr anchor="ctr">
                    <a:solidFill>
                      <a:schemeClr val="accent1">
                        <a:lumMod val="60000"/>
                        <a:lumOff val="40000"/>
                      </a:schemeClr>
                    </a:solidFill>
                  </a:tcPr>
                </a:tc>
                <a:tc>
                  <a:txBody>
                    <a:bodyPr/>
                    <a:lstStyle/>
                    <a:p>
                      <a:pPr algn="ctr"/>
                      <a:r>
                        <a:rPr lang="en-US" sz="700" b="1" dirty="0" smtClean="0"/>
                        <a:t>2015</a:t>
                      </a:r>
                      <a:endParaRPr lang="en-US" sz="700" b="1" dirty="0"/>
                    </a:p>
                  </a:txBody>
                  <a:tcPr anchor="ctr">
                    <a:solidFill>
                      <a:schemeClr val="accent1">
                        <a:lumMod val="60000"/>
                        <a:lumOff val="40000"/>
                      </a:schemeClr>
                    </a:solidFill>
                  </a:tcPr>
                </a:tc>
                <a:tc>
                  <a:txBody>
                    <a:bodyPr/>
                    <a:lstStyle/>
                    <a:p>
                      <a:r>
                        <a:rPr lang="en-US" sz="700" b="1" dirty="0" smtClean="0"/>
                        <a:t>Utah</a:t>
                      </a:r>
                      <a:endParaRPr lang="en-US" sz="700" b="1" dirty="0"/>
                    </a:p>
                  </a:txBody>
                  <a:tcPr anchor="ctr">
                    <a:solidFill>
                      <a:schemeClr val="accent1">
                        <a:lumMod val="60000"/>
                        <a:lumOff val="40000"/>
                      </a:schemeClr>
                    </a:solidFill>
                  </a:tcPr>
                </a:tc>
                <a:tc>
                  <a:txBody>
                    <a:bodyPr/>
                    <a:lstStyle/>
                    <a:p>
                      <a:r>
                        <a:rPr lang="en-US" sz="700" b="1" dirty="0" smtClean="0"/>
                        <a:t>Rocky Mountain Power (PacifiCorp)</a:t>
                      </a:r>
                      <a:endParaRPr lang="en-US" sz="700" b="1" dirty="0"/>
                    </a:p>
                  </a:txBody>
                  <a:tcPr anchor="ctr">
                    <a:solidFill>
                      <a:schemeClr val="accent1">
                        <a:lumMod val="60000"/>
                        <a:lumOff val="40000"/>
                      </a:schemeClr>
                    </a:solidFill>
                  </a:tcPr>
                </a:tc>
              </a:tr>
              <a:tr h="190068">
                <a:tc>
                  <a:txBody>
                    <a:bodyPr/>
                    <a:lstStyle/>
                    <a:p>
                      <a:r>
                        <a:rPr lang="en-US" sz="700" b="1" dirty="0" smtClean="0"/>
                        <a:t>Alamo</a:t>
                      </a:r>
                      <a:endParaRPr lang="en-US" sz="700" b="1" dirty="0"/>
                    </a:p>
                  </a:txBody>
                  <a:tcPr anchor="ctr">
                    <a:solidFill>
                      <a:schemeClr val="accent1">
                        <a:lumMod val="60000"/>
                        <a:lumOff val="40000"/>
                      </a:schemeClr>
                    </a:solidFill>
                  </a:tcPr>
                </a:tc>
                <a:tc>
                  <a:txBody>
                    <a:bodyPr/>
                    <a:lstStyle/>
                    <a:p>
                      <a:pPr algn="ctr"/>
                      <a:r>
                        <a:rPr lang="en-US" sz="700" b="1" dirty="0" smtClean="0"/>
                        <a:t>20 MW</a:t>
                      </a:r>
                      <a:endParaRPr lang="en-US" sz="700" b="1" dirty="0"/>
                    </a:p>
                  </a:txBody>
                  <a:tcPr anchor="ctr">
                    <a:solidFill>
                      <a:schemeClr val="accent1">
                        <a:lumMod val="60000"/>
                        <a:lumOff val="40000"/>
                      </a:schemeClr>
                    </a:solidFill>
                  </a:tcPr>
                </a:tc>
                <a:tc>
                  <a:txBody>
                    <a:bodyPr/>
                    <a:lstStyle/>
                    <a:p>
                      <a:pPr algn="ctr"/>
                      <a:r>
                        <a:rPr lang="en-US" sz="700" b="1" dirty="0" smtClean="0"/>
                        <a:t>67%</a:t>
                      </a:r>
                      <a:endParaRPr lang="en-US" sz="700" b="1" dirty="0"/>
                    </a:p>
                  </a:txBody>
                  <a:tcPr anchor="ctr">
                    <a:solidFill>
                      <a:schemeClr val="accent1">
                        <a:lumMod val="60000"/>
                        <a:lumOff val="40000"/>
                      </a:schemeClr>
                    </a:solidFill>
                  </a:tcPr>
                </a:tc>
                <a:tc>
                  <a:txBody>
                    <a:bodyPr/>
                    <a:lstStyle/>
                    <a:p>
                      <a:pPr algn="ctr"/>
                      <a:r>
                        <a:rPr lang="en-US" sz="700" b="1" dirty="0" smtClean="0"/>
                        <a:t>2015</a:t>
                      </a:r>
                      <a:endParaRPr lang="en-US" sz="700" b="1" dirty="0"/>
                    </a:p>
                  </a:txBody>
                  <a:tcPr anchor="ctr">
                    <a:solidFill>
                      <a:schemeClr val="accent1">
                        <a:lumMod val="60000"/>
                        <a:lumOff val="40000"/>
                      </a:schemeClr>
                    </a:solidFill>
                  </a:tcPr>
                </a:tc>
                <a:tc>
                  <a:txBody>
                    <a:bodyPr/>
                    <a:lstStyle/>
                    <a:p>
                      <a:r>
                        <a:rPr lang="en-US" sz="700" b="1" dirty="0" smtClean="0"/>
                        <a:t>California</a:t>
                      </a:r>
                      <a:endParaRPr lang="en-US" sz="700" b="1" dirty="0"/>
                    </a:p>
                  </a:txBody>
                  <a:tcPr anchor="ctr">
                    <a:solidFill>
                      <a:schemeClr val="accent1">
                        <a:lumMod val="60000"/>
                        <a:lumOff val="40000"/>
                      </a:schemeClr>
                    </a:solidFill>
                  </a:tcPr>
                </a:tc>
                <a:tc>
                  <a:txBody>
                    <a:bodyPr/>
                    <a:lstStyle/>
                    <a:p>
                      <a:r>
                        <a:rPr lang="en-US" sz="700" b="1" dirty="0" smtClean="0"/>
                        <a:t>Pacific Gas &amp; Electric</a:t>
                      </a:r>
                      <a:endParaRPr lang="en-US" sz="700" b="1" dirty="0"/>
                    </a:p>
                  </a:txBody>
                  <a:tcPr anchor="ctr">
                    <a:solidFill>
                      <a:schemeClr val="accent1">
                        <a:lumMod val="60000"/>
                        <a:lumOff val="40000"/>
                      </a:schemeClr>
                    </a:solidFill>
                  </a:tcPr>
                </a:tc>
              </a:tr>
              <a:tr h="190068">
                <a:tc>
                  <a:txBody>
                    <a:bodyPr/>
                    <a:lstStyle/>
                    <a:p>
                      <a:r>
                        <a:rPr lang="en-US" sz="700" b="1" dirty="0" smtClean="0"/>
                        <a:t>Imperial</a:t>
                      </a:r>
                      <a:r>
                        <a:rPr lang="en-US" sz="700" b="1" baseline="0" dirty="0" smtClean="0"/>
                        <a:t> Valley Solar 2</a:t>
                      </a:r>
                      <a:endParaRPr lang="en-US" sz="700" b="1" dirty="0"/>
                    </a:p>
                  </a:txBody>
                  <a:tcPr anchor="ctr">
                    <a:solidFill>
                      <a:schemeClr val="accent1">
                        <a:lumMod val="60000"/>
                        <a:lumOff val="40000"/>
                      </a:schemeClr>
                    </a:solidFill>
                  </a:tcPr>
                </a:tc>
                <a:tc>
                  <a:txBody>
                    <a:bodyPr/>
                    <a:lstStyle/>
                    <a:p>
                      <a:pPr algn="ctr"/>
                      <a:r>
                        <a:rPr lang="en-US" sz="700" b="1" dirty="0" smtClean="0"/>
                        <a:t>20 MW</a:t>
                      </a:r>
                      <a:endParaRPr lang="en-US" sz="700" b="1" dirty="0"/>
                    </a:p>
                  </a:txBody>
                  <a:tcPr anchor="ctr">
                    <a:solidFill>
                      <a:schemeClr val="accent1">
                        <a:lumMod val="60000"/>
                        <a:lumOff val="40000"/>
                      </a:schemeClr>
                    </a:solidFill>
                  </a:tcPr>
                </a:tc>
                <a:tc>
                  <a:txBody>
                    <a:bodyPr/>
                    <a:lstStyle/>
                    <a:p>
                      <a:pPr algn="ctr"/>
                      <a:r>
                        <a:rPr lang="en-US" sz="700" b="1" dirty="0" smtClean="0"/>
                        <a:t>67%</a:t>
                      </a:r>
                      <a:endParaRPr lang="en-US" sz="700" b="1" dirty="0"/>
                    </a:p>
                  </a:txBody>
                  <a:tcPr anchor="ctr">
                    <a:solidFill>
                      <a:schemeClr val="accent1">
                        <a:lumMod val="60000"/>
                        <a:lumOff val="40000"/>
                      </a:schemeClr>
                    </a:solidFill>
                  </a:tcPr>
                </a:tc>
                <a:tc>
                  <a:txBody>
                    <a:bodyPr/>
                    <a:lstStyle/>
                    <a:p>
                      <a:pPr algn="ctr"/>
                      <a:r>
                        <a:rPr lang="en-US" sz="700" b="1" dirty="0" smtClean="0"/>
                        <a:t>2015</a:t>
                      </a:r>
                      <a:endParaRPr lang="en-US" sz="700" b="1" dirty="0"/>
                    </a:p>
                  </a:txBody>
                  <a:tcPr anchor="ctr">
                    <a:solidFill>
                      <a:schemeClr val="accent1">
                        <a:lumMod val="60000"/>
                        <a:lumOff val="40000"/>
                      </a:schemeClr>
                    </a:solidFill>
                  </a:tcPr>
                </a:tc>
                <a:tc>
                  <a:txBody>
                    <a:bodyPr/>
                    <a:lstStyle/>
                    <a:p>
                      <a:r>
                        <a:rPr lang="en-US" sz="700" b="1" dirty="0" smtClean="0"/>
                        <a:t>California</a:t>
                      </a:r>
                      <a:endParaRPr lang="en-US" sz="700" b="1" dirty="0"/>
                    </a:p>
                  </a:txBody>
                  <a:tcPr anchor="ctr">
                    <a:solidFill>
                      <a:schemeClr val="accent1">
                        <a:lumMod val="60000"/>
                        <a:lumOff val="40000"/>
                      </a:schemeClr>
                    </a:solidFill>
                  </a:tcPr>
                </a:tc>
                <a:tc>
                  <a:txBody>
                    <a:bodyPr/>
                    <a:lstStyle/>
                    <a:p>
                      <a:r>
                        <a:rPr lang="en-US" sz="700" b="1" dirty="0" smtClean="0"/>
                        <a:t>Imperial</a:t>
                      </a:r>
                      <a:r>
                        <a:rPr lang="en-US" sz="700" b="1" baseline="0" dirty="0" smtClean="0"/>
                        <a:t> Irrigation District</a:t>
                      </a:r>
                      <a:endParaRPr lang="en-US" sz="700" b="1" dirty="0"/>
                    </a:p>
                  </a:txBody>
                  <a:tcPr anchor="ctr">
                    <a:solidFill>
                      <a:schemeClr val="accent1">
                        <a:lumMod val="60000"/>
                        <a:lumOff val="40000"/>
                      </a:schemeClr>
                    </a:solidFill>
                  </a:tcPr>
                </a:tc>
              </a:tr>
              <a:tr h="190068">
                <a:tc>
                  <a:txBody>
                    <a:bodyPr/>
                    <a:lstStyle/>
                    <a:p>
                      <a:r>
                        <a:rPr lang="en-US" sz="700" b="1" dirty="0" smtClean="0"/>
                        <a:t>Richland</a:t>
                      </a:r>
                      <a:endParaRPr lang="en-US" sz="700" b="1" dirty="0"/>
                    </a:p>
                  </a:txBody>
                  <a:tcPr anchor="ctr">
                    <a:solidFill>
                      <a:schemeClr val="accent1">
                        <a:lumMod val="60000"/>
                        <a:lumOff val="40000"/>
                      </a:schemeClr>
                    </a:solidFill>
                  </a:tcPr>
                </a:tc>
                <a:tc>
                  <a:txBody>
                    <a:bodyPr/>
                    <a:lstStyle/>
                    <a:p>
                      <a:pPr algn="ctr"/>
                      <a:r>
                        <a:rPr lang="en-US" sz="700" b="1" dirty="0" smtClean="0"/>
                        <a:t>20 MW</a:t>
                      </a:r>
                      <a:endParaRPr lang="en-US" sz="700" b="1" dirty="0"/>
                    </a:p>
                  </a:txBody>
                  <a:tcPr anchor="ctr">
                    <a:solidFill>
                      <a:schemeClr val="accent1">
                        <a:lumMod val="60000"/>
                        <a:lumOff val="40000"/>
                      </a:schemeClr>
                    </a:solidFill>
                  </a:tcPr>
                </a:tc>
                <a:tc>
                  <a:txBody>
                    <a:bodyPr/>
                    <a:lstStyle/>
                    <a:p>
                      <a:pPr algn="ctr"/>
                      <a:r>
                        <a:rPr lang="en-US" sz="700" b="1" dirty="0" smtClean="0"/>
                        <a:t>67%</a:t>
                      </a:r>
                      <a:endParaRPr lang="en-US" sz="700" b="1" dirty="0"/>
                    </a:p>
                  </a:txBody>
                  <a:tcPr anchor="ctr">
                    <a:solidFill>
                      <a:schemeClr val="accent1">
                        <a:lumMod val="60000"/>
                        <a:lumOff val="40000"/>
                      </a:schemeClr>
                    </a:solidFill>
                  </a:tcPr>
                </a:tc>
                <a:tc>
                  <a:txBody>
                    <a:bodyPr/>
                    <a:lstStyle/>
                    <a:p>
                      <a:pPr algn="ctr"/>
                      <a:r>
                        <a:rPr lang="en-US" sz="700" b="1" dirty="0" smtClean="0"/>
                        <a:t>2015</a:t>
                      </a:r>
                      <a:endParaRPr lang="en-US" sz="700" b="1" dirty="0"/>
                    </a:p>
                  </a:txBody>
                  <a:tcPr anchor="ctr">
                    <a:solidFill>
                      <a:schemeClr val="accent1">
                        <a:lumMod val="60000"/>
                        <a:lumOff val="40000"/>
                      </a:schemeClr>
                    </a:solidFill>
                  </a:tcPr>
                </a:tc>
                <a:tc>
                  <a:txBody>
                    <a:bodyPr/>
                    <a:lstStyle/>
                    <a:p>
                      <a:r>
                        <a:rPr lang="en-US" sz="700" b="1" dirty="0" smtClean="0"/>
                        <a:t>Georgia</a:t>
                      </a:r>
                      <a:endParaRPr lang="en-US" sz="700" b="1" dirty="0"/>
                    </a:p>
                  </a:txBody>
                  <a:tcPr anchor="ctr">
                    <a:solidFill>
                      <a:schemeClr val="accent1">
                        <a:lumMod val="60000"/>
                        <a:lumOff val="40000"/>
                      </a:schemeClr>
                    </a:solidFill>
                  </a:tcPr>
                </a:tc>
                <a:tc>
                  <a:txBody>
                    <a:bodyPr/>
                    <a:lstStyle/>
                    <a:p>
                      <a:r>
                        <a:rPr lang="en-US" sz="700" b="1" dirty="0" smtClean="0"/>
                        <a:t>Georgia Power</a:t>
                      </a:r>
                      <a:endParaRPr lang="en-US" sz="700" b="1" dirty="0"/>
                    </a:p>
                  </a:txBody>
                  <a:tcPr anchor="ctr">
                    <a:solidFill>
                      <a:schemeClr val="accent1">
                        <a:lumMod val="60000"/>
                        <a:lumOff val="40000"/>
                      </a:schemeClr>
                    </a:solidFill>
                  </a:tcPr>
                </a:tc>
              </a:tr>
              <a:tr h="190068">
                <a:tc>
                  <a:txBody>
                    <a:bodyPr/>
                    <a:lstStyle/>
                    <a:p>
                      <a:r>
                        <a:rPr lang="en-US" sz="700" b="1" dirty="0" smtClean="0"/>
                        <a:t>Maricopa</a:t>
                      </a:r>
                      <a:r>
                        <a:rPr lang="en-US" sz="700" b="1" baseline="0" dirty="0" smtClean="0"/>
                        <a:t> West</a:t>
                      </a:r>
                      <a:endParaRPr lang="en-US" sz="700" b="1" dirty="0"/>
                    </a:p>
                  </a:txBody>
                  <a:tcPr anchor="ctr">
                    <a:solidFill>
                      <a:schemeClr val="accent1">
                        <a:lumMod val="60000"/>
                        <a:lumOff val="40000"/>
                      </a:schemeClr>
                    </a:solidFill>
                  </a:tcPr>
                </a:tc>
                <a:tc>
                  <a:txBody>
                    <a:bodyPr/>
                    <a:lstStyle/>
                    <a:p>
                      <a:pPr algn="ctr"/>
                      <a:r>
                        <a:rPr lang="en-US" sz="700" b="1" dirty="0" smtClean="0"/>
                        <a:t>20 MW</a:t>
                      </a:r>
                      <a:endParaRPr lang="en-US" sz="700" b="1" dirty="0"/>
                    </a:p>
                  </a:txBody>
                  <a:tcPr anchor="ctr">
                    <a:solidFill>
                      <a:schemeClr val="accent1">
                        <a:lumMod val="60000"/>
                        <a:lumOff val="40000"/>
                      </a:schemeClr>
                    </a:solidFill>
                  </a:tcPr>
                </a:tc>
                <a:tc>
                  <a:txBody>
                    <a:bodyPr/>
                    <a:lstStyle/>
                    <a:p>
                      <a:pPr algn="ctr"/>
                      <a:r>
                        <a:rPr lang="en-US" sz="700" b="1" dirty="0" smtClean="0"/>
                        <a:t>67%</a:t>
                      </a:r>
                      <a:endParaRPr lang="en-US" sz="700" b="1" dirty="0"/>
                    </a:p>
                  </a:txBody>
                  <a:tcPr anchor="ctr">
                    <a:solidFill>
                      <a:schemeClr val="accent1">
                        <a:lumMod val="60000"/>
                        <a:lumOff val="40000"/>
                      </a:schemeClr>
                    </a:solidFill>
                  </a:tcPr>
                </a:tc>
                <a:tc>
                  <a:txBody>
                    <a:bodyPr/>
                    <a:lstStyle/>
                    <a:p>
                      <a:pPr algn="ctr"/>
                      <a:r>
                        <a:rPr lang="en-US" sz="700" b="1" dirty="0" smtClean="0"/>
                        <a:t>2015</a:t>
                      </a:r>
                      <a:endParaRPr lang="en-US" sz="700" b="1" dirty="0"/>
                    </a:p>
                  </a:txBody>
                  <a:tcPr anchor="ctr">
                    <a:solidFill>
                      <a:schemeClr val="accent1">
                        <a:lumMod val="60000"/>
                        <a:lumOff val="40000"/>
                      </a:schemeClr>
                    </a:solidFill>
                  </a:tcPr>
                </a:tc>
                <a:tc>
                  <a:txBody>
                    <a:bodyPr/>
                    <a:lstStyle/>
                    <a:p>
                      <a:r>
                        <a:rPr lang="en-US" sz="700" b="1" dirty="0" smtClean="0"/>
                        <a:t>California</a:t>
                      </a:r>
                      <a:endParaRPr lang="en-US" sz="700" b="1" dirty="0"/>
                    </a:p>
                  </a:txBody>
                  <a:tcPr anchor="ctr">
                    <a:solidFill>
                      <a:schemeClr val="accent1">
                        <a:lumMod val="60000"/>
                        <a:lumOff val="40000"/>
                      </a:schemeClr>
                    </a:solidFill>
                  </a:tcPr>
                </a:tc>
                <a:tc>
                  <a:txBody>
                    <a:bodyPr/>
                    <a:lstStyle/>
                    <a:p>
                      <a:r>
                        <a:rPr lang="en-US" sz="700" b="1" dirty="0" smtClean="0"/>
                        <a:t>San Diego Gas &amp; Electric</a:t>
                      </a:r>
                      <a:endParaRPr lang="en-US" sz="700" b="1" dirty="0"/>
                    </a:p>
                  </a:txBody>
                  <a:tcPr anchor="ctr">
                    <a:solidFill>
                      <a:schemeClr val="accent1">
                        <a:lumMod val="60000"/>
                        <a:lumOff val="40000"/>
                      </a:schemeClr>
                    </a:solidFill>
                  </a:tcPr>
                </a:tc>
              </a:tr>
              <a:tr h="190068">
                <a:tc>
                  <a:txBody>
                    <a:bodyPr/>
                    <a:lstStyle/>
                    <a:p>
                      <a:r>
                        <a:rPr lang="en-US" sz="700" b="1" dirty="0" smtClean="0"/>
                        <a:t>Four Brothers</a:t>
                      </a:r>
                      <a:r>
                        <a:rPr lang="en-US" sz="700" b="1" baseline="30000" dirty="0" smtClean="0"/>
                        <a:t>2</a:t>
                      </a:r>
                      <a:endParaRPr lang="en-US" sz="700" b="1" baseline="30000" dirty="0"/>
                    </a:p>
                  </a:txBody>
                  <a:tcPr anchor="ctr">
                    <a:solidFill>
                      <a:schemeClr val="accent3">
                        <a:lumMod val="60000"/>
                        <a:lumOff val="40000"/>
                      </a:schemeClr>
                    </a:solidFill>
                  </a:tcPr>
                </a:tc>
                <a:tc>
                  <a:txBody>
                    <a:bodyPr/>
                    <a:lstStyle/>
                    <a:p>
                      <a:pPr algn="ctr"/>
                      <a:r>
                        <a:rPr lang="en-US" sz="700" b="1" dirty="0" smtClean="0"/>
                        <a:t>320 MW</a:t>
                      </a:r>
                      <a:endParaRPr lang="en-US" sz="700" b="1" dirty="0"/>
                    </a:p>
                  </a:txBody>
                  <a:tcPr anchor="ctr">
                    <a:solidFill>
                      <a:schemeClr val="accent3">
                        <a:lumMod val="60000"/>
                        <a:lumOff val="40000"/>
                      </a:schemeClr>
                    </a:solidFill>
                  </a:tcPr>
                </a:tc>
                <a:tc>
                  <a:txBody>
                    <a:bodyPr/>
                    <a:lstStyle/>
                    <a:p>
                      <a:pPr algn="ctr"/>
                      <a:r>
                        <a:rPr lang="en-US" sz="700" b="1" dirty="0" smtClean="0"/>
                        <a:t>50%</a:t>
                      </a:r>
                      <a:endParaRPr lang="en-US" sz="700" b="1" dirty="0"/>
                    </a:p>
                  </a:txBody>
                  <a:tcPr anchor="ctr">
                    <a:solidFill>
                      <a:schemeClr val="accent3">
                        <a:lumMod val="60000"/>
                        <a:lumOff val="40000"/>
                      </a:schemeClr>
                    </a:solidFill>
                  </a:tcPr>
                </a:tc>
                <a:tc>
                  <a:txBody>
                    <a:bodyPr/>
                    <a:lstStyle/>
                    <a:p>
                      <a:pPr algn="ctr"/>
                      <a:r>
                        <a:rPr lang="en-US" sz="700" b="1" dirty="0" smtClean="0"/>
                        <a:t>2016</a:t>
                      </a:r>
                      <a:endParaRPr lang="en-US" sz="700" b="1" dirty="0"/>
                    </a:p>
                  </a:txBody>
                  <a:tcPr anchor="ctr">
                    <a:solidFill>
                      <a:schemeClr val="accent3">
                        <a:lumMod val="60000"/>
                        <a:lumOff val="40000"/>
                      </a:schemeClr>
                    </a:solidFill>
                  </a:tcPr>
                </a:tc>
                <a:tc>
                  <a:txBody>
                    <a:bodyPr/>
                    <a:lstStyle/>
                    <a:p>
                      <a:r>
                        <a:rPr lang="en-US" sz="700" b="1" dirty="0" smtClean="0"/>
                        <a:t>Utah</a:t>
                      </a:r>
                      <a:endParaRPr lang="en-US" sz="700" b="1" dirty="0"/>
                    </a:p>
                  </a:txBody>
                  <a:tcPr anchor="ct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b="1" dirty="0" smtClean="0"/>
                        <a:t>Rocky Mountain Power (PacifiCorp)</a:t>
                      </a:r>
                    </a:p>
                  </a:txBody>
                  <a:tcPr anchor="ctr">
                    <a:solidFill>
                      <a:schemeClr val="accent3">
                        <a:lumMod val="60000"/>
                        <a:lumOff val="40000"/>
                      </a:schemeClr>
                    </a:solidFill>
                  </a:tcPr>
                </a:tc>
              </a:tr>
              <a:tr h="190068">
                <a:tc>
                  <a:txBody>
                    <a:bodyPr/>
                    <a:lstStyle/>
                    <a:p>
                      <a:r>
                        <a:rPr lang="en-US" sz="700" b="1" dirty="0" smtClean="0"/>
                        <a:t>Granite Mtn</a:t>
                      </a:r>
                      <a:r>
                        <a:rPr lang="en-US" sz="700" b="1" baseline="30000" dirty="0" smtClean="0"/>
                        <a:t>2</a:t>
                      </a:r>
                      <a:endParaRPr lang="en-US" sz="700" b="1" baseline="30000" dirty="0"/>
                    </a:p>
                  </a:txBody>
                  <a:tcPr anchor="ctr">
                    <a:solidFill>
                      <a:schemeClr val="accent3">
                        <a:lumMod val="60000"/>
                        <a:lumOff val="40000"/>
                      </a:schemeClr>
                    </a:solidFill>
                  </a:tcPr>
                </a:tc>
                <a:tc>
                  <a:txBody>
                    <a:bodyPr/>
                    <a:lstStyle/>
                    <a:p>
                      <a:pPr algn="ctr"/>
                      <a:r>
                        <a:rPr lang="en-US" sz="700" b="1" dirty="0" smtClean="0"/>
                        <a:t>130 MW</a:t>
                      </a:r>
                      <a:endParaRPr lang="en-US" sz="700" b="1" dirty="0"/>
                    </a:p>
                  </a:txBody>
                  <a:tcPr anchor="ctr">
                    <a:solidFill>
                      <a:schemeClr val="accent3">
                        <a:lumMod val="60000"/>
                        <a:lumOff val="40000"/>
                      </a:schemeClr>
                    </a:solidFill>
                  </a:tcPr>
                </a:tc>
                <a:tc>
                  <a:txBody>
                    <a:bodyPr/>
                    <a:lstStyle/>
                    <a:p>
                      <a:pPr algn="ctr"/>
                      <a:r>
                        <a:rPr lang="en-US" sz="700" b="1" dirty="0" smtClean="0"/>
                        <a:t>50%</a:t>
                      </a:r>
                      <a:endParaRPr lang="en-US" sz="700" b="1" dirty="0"/>
                    </a:p>
                  </a:txBody>
                  <a:tcPr anchor="ctr">
                    <a:solidFill>
                      <a:schemeClr val="accent3">
                        <a:lumMod val="60000"/>
                        <a:lumOff val="40000"/>
                      </a:schemeClr>
                    </a:solidFill>
                  </a:tcPr>
                </a:tc>
                <a:tc>
                  <a:txBody>
                    <a:bodyPr/>
                    <a:lstStyle/>
                    <a:p>
                      <a:pPr algn="ctr"/>
                      <a:r>
                        <a:rPr lang="en-US" sz="700" b="1" dirty="0" smtClean="0"/>
                        <a:t>2016</a:t>
                      </a:r>
                      <a:endParaRPr lang="en-US" sz="700" b="1" dirty="0"/>
                    </a:p>
                  </a:txBody>
                  <a:tcPr anchor="ctr">
                    <a:solidFill>
                      <a:schemeClr val="accent3">
                        <a:lumMod val="60000"/>
                        <a:lumOff val="40000"/>
                      </a:schemeClr>
                    </a:solidFill>
                  </a:tcPr>
                </a:tc>
                <a:tc>
                  <a:txBody>
                    <a:bodyPr/>
                    <a:lstStyle/>
                    <a:p>
                      <a:r>
                        <a:rPr lang="en-US" sz="700" b="1" dirty="0" smtClean="0"/>
                        <a:t>Utah</a:t>
                      </a:r>
                      <a:endParaRPr lang="en-US" sz="700" b="1" dirty="0"/>
                    </a:p>
                  </a:txBody>
                  <a:tcPr anchor="ct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b="1" dirty="0" smtClean="0"/>
                        <a:t>Rocky Mountain Power (PacifiCorp)</a:t>
                      </a:r>
                    </a:p>
                  </a:txBody>
                  <a:tcPr anchor="ctr">
                    <a:solidFill>
                      <a:schemeClr val="accent3">
                        <a:lumMod val="60000"/>
                        <a:lumOff val="40000"/>
                      </a:schemeClr>
                    </a:solidFill>
                  </a:tcPr>
                </a:tc>
              </a:tr>
              <a:tr h="190068">
                <a:tc>
                  <a:txBody>
                    <a:bodyPr/>
                    <a:lstStyle/>
                    <a:p>
                      <a:r>
                        <a:rPr lang="en-US" sz="700" b="1" dirty="0" smtClean="0"/>
                        <a:t>Iron Springs</a:t>
                      </a:r>
                      <a:r>
                        <a:rPr lang="en-US" sz="700" b="1" baseline="30000" dirty="0" smtClean="0"/>
                        <a:t>2</a:t>
                      </a:r>
                      <a:endParaRPr lang="en-US" sz="700" b="1" baseline="30000" dirty="0"/>
                    </a:p>
                  </a:txBody>
                  <a:tcPr anchor="ctr">
                    <a:solidFill>
                      <a:schemeClr val="accent3">
                        <a:lumMod val="60000"/>
                        <a:lumOff val="40000"/>
                      </a:schemeClr>
                    </a:solidFill>
                  </a:tcPr>
                </a:tc>
                <a:tc>
                  <a:txBody>
                    <a:bodyPr/>
                    <a:lstStyle/>
                    <a:p>
                      <a:pPr algn="ctr"/>
                      <a:r>
                        <a:rPr lang="en-US" sz="700" b="1" dirty="0" smtClean="0"/>
                        <a:t>80 MW</a:t>
                      </a:r>
                      <a:endParaRPr lang="en-US" sz="700" b="1" dirty="0"/>
                    </a:p>
                  </a:txBody>
                  <a:tcPr anchor="ctr">
                    <a:solidFill>
                      <a:schemeClr val="accent3">
                        <a:lumMod val="60000"/>
                        <a:lumOff val="40000"/>
                      </a:schemeClr>
                    </a:solidFill>
                  </a:tcPr>
                </a:tc>
                <a:tc>
                  <a:txBody>
                    <a:bodyPr/>
                    <a:lstStyle/>
                    <a:p>
                      <a:pPr algn="ctr"/>
                      <a:r>
                        <a:rPr lang="en-US" sz="700" b="1" dirty="0" smtClean="0"/>
                        <a:t>50%</a:t>
                      </a:r>
                      <a:endParaRPr lang="en-US" sz="700" b="1" dirty="0"/>
                    </a:p>
                  </a:txBody>
                  <a:tcPr anchor="ctr">
                    <a:solidFill>
                      <a:schemeClr val="accent3">
                        <a:lumMod val="60000"/>
                        <a:lumOff val="40000"/>
                      </a:schemeClr>
                    </a:solidFill>
                  </a:tcPr>
                </a:tc>
                <a:tc>
                  <a:txBody>
                    <a:bodyPr/>
                    <a:lstStyle/>
                    <a:p>
                      <a:pPr algn="ctr"/>
                      <a:r>
                        <a:rPr lang="en-US" sz="700" b="1" dirty="0" smtClean="0"/>
                        <a:t>2016</a:t>
                      </a:r>
                      <a:endParaRPr lang="en-US" sz="700" b="1" dirty="0"/>
                    </a:p>
                  </a:txBody>
                  <a:tcPr anchor="ctr">
                    <a:solidFill>
                      <a:schemeClr val="accent3">
                        <a:lumMod val="60000"/>
                        <a:lumOff val="40000"/>
                      </a:schemeClr>
                    </a:solidFill>
                  </a:tcPr>
                </a:tc>
                <a:tc>
                  <a:txBody>
                    <a:bodyPr/>
                    <a:lstStyle/>
                    <a:p>
                      <a:r>
                        <a:rPr lang="en-US" sz="700" b="1" dirty="0" smtClean="0"/>
                        <a:t>Utah</a:t>
                      </a:r>
                      <a:endParaRPr lang="en-US" sz="700" b="1" dirty="0"/>
                    </a:p>
                  </a:txBody>
                  <a:tcPr anchor="ct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b="1" dirty="0" smtClean="0"/>
                        <a:t>Rocky Mountain Power (PacifiCorp)</a:t>
                      </a:r>
                    </a:p>
                  </a:txBody>
                  <a:tcPr anchor="ctr">
                    <a:solidFill>
                      <a:schemeClr val="accent3">
                        <a:lumMod val="60000"/>
                        <a:lumOff val="40000"/>
                      </a:schemeClr>
                    </a:solidFill>
                  </a:tcPr>
                </a:tc>
              </a:tr>
              <a:tr h="190068">
                <a:tc>
                  <a:txBody>
                    <a:bodyPr/>
                    <a:lstStyle/>
                    <a:p>
                      <a:r>
                        <a:rPr lang="en-US" sz="700" b="1" dirty="0" smtClean="0"/>
                        <a:t>Amazon Solar US</a:t>
                      </a:r>
                      <a:r>
                        <a:rPr lang="en-US" sz="700" b="1" baseline="0" dirty="0" smtClean="0"/>
                        <a:t> East</a:t>
                      </a:r>
                      <a:r>
                        <a:rPr lang="en-US" sz="700" b="1" baseline="30000" dirty="0" smtClean="0"/>
                        <a:t>2</a:t>
                      </a:r>
                      <a:endParaRPr lang="en-US" sz="700" b="1" baseline="30000" dirty="0"/>
                    </a:p>
                  </a:txBody>
                  <a:tcPr anchor="ctr">
                    <a:solidFill>
                      <a:schemeClr val="accent3">
                        <a:lumMod val="60000"/>
                        <a:lumOff val="40000"/>
                      </a:schemeClr>
                    </a:solidFill>
                  </a:tcPr>
                </a:tc>
                <a:tc>
                  <a:txBody>
                    <a:bodyPr/>
                    <a:lstStyle/>
                    <a:p>
                      <a:pPr algn="ctr"/>
                      <a:r>
                        <a:rPr lang="en-US" sz="700" b="1" dirty="0" smtClean="0"/>
                        <a:t>80 MW</a:t>
                      </a:r>
                      <a:endParaRPr lang="en-US" sz="700" b="1" dirty="0"/>
                    </a:p>
                  </a:txBody>
                  <a:tcPr anchor="ctr">
                    <a:solidFill>
                      <a:schemeClr val="accent3">
                        <a:lumMod val="60000"/>
                        <a:lumOff val="40000"/>
                      </a:schemeClr>
                    </a:solidFill>
                  </a:tcPr>
                </a:tc>
                <a:tc>
                  <a:txBody>
                    <a:bodyPr/>
                    <a:lstStyle/>
                    <a:p>
                      <a:pPr algn="ctr"/>
                      <a:r>
                        <a:rPr lang="en-US" sz="700" b="1" dirty="0" smtClean="0"/>
                        <a:t>100%</a:t>
                      </a:r>
                      <a:endParaRPr lang="en-US" sz="700" b="1" dirty="0"/>
                    </a:p>
                  </a:txBody>
                  <a:tcPr anchor="ctr">
                    <a:solidFill>
                      <a:schemeClr val="accent3">
                        <a:lumMod val="60000"/>
                        <a:lumOff val="40000"/>
                      </a:schemeClr>
                    </a:solidFill>
                  </a:tcPr>
                </a:tc>
                <a:tc>
                  <a:txBody>
                    <a:bodyPr/>
                    <a:lstStyle/>
                    <a:p>
                      <a:pPr algn="ctr"/>
                      <a:r>
                        <a:rPr lang="en-US" sz="700" b="1" dirty="0" smtClean="0"/>
                        <a:t>2016</a:t>
                      </a:r>
                      <a:endParaRPr lang="en-US" sz="700" b="1" dirty="0"/>
                    </a:p>
                  </a:txBody>
                  <a:tcPr anchor="ctr">
                    <a:solidFill>
                      <a:schemeClr val="accent3">
                        <a:lumMod val="60000"/>
                        <a:lumOff val="40000"/>
                      </a:schemeClr>
                    </a:solidFill>
                  </a:tcPr>
                </a:tc>
                <a:tc>
                  <a:txBody>
                    <a:bodyPr/>
                    <a:lstStyle/>
                    <a:p>
                      <a:r>
                        <a:rPr lang="en-US" sz="700" b="1" dirty="0" smtClean="0"/>
                        <a:t>Virginia</a:t>
                      </a:r>
                      <a:endParaRPr lang="en-US" sz="700" b="1" dirty="0"/>
                    </a:p>
                  </a:txBody>
                  <a:tcPr anchor="ctr">
                    <a:solidFill>
                      <a:schemeClr val="accent3">
                        <a:lumMod val="60000"/>
                        <a:lumOff val="40000"/>
                      </a:schemeClr>
                    </a:solidFill>
                  </a:tcPr>
                </a:tc>
                <a:tc>
                  <a:txBody>
                    <a:bodyPr/>
                    <a:lstStyle/>
                    <a:p>
                      <a:r>
                        <a:rPr lang="en-US" sz="700" b="1" dirty="0" err="1" smtClean="0"/>
                        <a:t>Vadata</a:t>
                      </a:r>
                      <a:r>
                        <a:rPr lang="en-US" sz="700" b="1" dirty="0" smtClean="0"/>
                        <a:t> (Amazon)</a:t>
                      </a:r>
                      <a:endParaRPr lang="en-US" sz="700" b="1" dirty="0"/>
                    </a:p>
                  </a:txBody>
                  <a:tcPr anchor="ctr">
                    <a:solidFill>
                      <a:schemeClr val="accent3">
                        <a:lumMod val="60000"/>
                        <a:lumOff val="40000"/>
                      </a:schemeClr>
                    </a:solidFill>
                  </a:tcPr>
                </a:tc>
              </a:tr>
              <a:tr h="219309">
                <a:tc>
                  <a:txBody>
                    <a:bodyPr/>
                    <a:lstStyle/>
                    <a:p>
                      <a:r>
                        <a:rPr lang="en-US" sz="900" b="1" dirty="0" smtClean="0">
                          <a:solidFill>
                            <a:schemeClr val="bg1"/>
                          </a:solidFill>
                        </a:rPr>
                        <a:t>TOTAL</a:t>
                      </a:r>
                      <a:endParaRPr lang="en-US" sz="900" b="1" dirty="0">
                        <a:solidFill>
                          <a:schemeClr val="bg1"/>
                        </a:solidFill>
                      </a:endParaRPr>
                    </a:p>
                  </a:txBody>
                  <a:tcPr anchor="ctr">
                    <a:solidFill>
                      <a:schemeClr val="tx1"/>
                    </a:solidFill>
                  </a:tcPr>
                </a:tc>
                <a:tc>
                  <a:txBody>
                    <a:bodyPr/>
                    <a:lstStyle/>
                    <a:p>
                      <a:pPr algn="ctr"/>
                      <a:r>
                        <a:rPr lang="en-US" sz="900" b="1" dirty="0" smtClean="0">
                          <a:solidFill>
                            <a:schemeClr val="bg1"/>
                          </a:solidFill>
                        </a:rPr>
                        <a:t>1,035 MW</a:t>
                      </a:r>
                      <a:r>
                        <a:rPr lang="en-US" sz="900" b="1" baseline="-25000" dirty="0" smtClean="0">
                          <a:solidFill>
                            <a:schemeClr val="bg1"/>
                          </a:solidFill>
                        </a:rPr>
                        <a:t>AC</a:t>
                      </a:r>
                      <a:endParaRPr lang="en-US" sz="900" b="1" baseline="-25000" dirty="0">
                        <a:solidFill>
                          <a:schemeClr val="bg1"/>
                        </a:solidFill>
                      </a:endParaRPr>
                    </a:p>
                  </a:txBody>
                  <a:tcPr anchor="ctr">
                    <a:solidFill>
                      <a:schemeClr val="tx1"/>
                    </a:solidFill>
                  </a:tcPr>
                </a:tc>
                <a:tc>
                  <a:txBody>
                    <a:bodyPr/>
                    <a:lstStyle/>
                    <a:p>
                      <a:pPr marL="0" algn="ctr" defTabSz="914400" rtl="0" eaLnBrk="1" latinLnBrk="0" hangingPunct="1"/>
                      <a:r>
                        <a:rPr lang="en-US" sz="900" b="1" kern="1200" dirty="0" smtClean="0">
                          <a:solidFill>
                            <a:schemeClr val="bg1"/>
                          </a:solidFill>
                          <a:latin typeface="+mn-lt"/>
                          <a:ea typeface="+mn-ea"/>
                          <a:cs typeface="+mn-cs"/>
                        </a:rPr>
                        <a:t>630 MW</a:t>
                      </a:r>
                      <a:r>
                        <a:rPr lang="en-US" sz="900" b="1" kern="1200" baseline="-25000" dirty="0" smtClean="0">
                          <a:solidFill>
                            <a:schemeClr val="bg1"/>
                          </a:solidFill>
                          <a:latin typeface="+mn-lt"/>
                          <a:ea typeface="+mn-ea"/>
                          <a:cs typeface="+mn-cs"/>
                        </a:rPr>
                        <a:t>AC</a:t>
                      </a:r>
                      <a:endParaRPr lang="en-US" sz="900" b="1" kern="1200" baseline="-25000" dirty="0">
                        <a:solidFill>
                          <a:schemeClr val="bg1"/>
                        </a:solidFill>
                        <a:latin typeface="+mn-lt"/>
                        <a:ea typeface="+mn-ea"/>
                        <a:cs typeface="+mn-cs"/>
                      </a:endParaRPr>
                    </a:p>
                  </a:txBody>
                  <a:tcPr anchor="ctr">
                    <a:solidFill>
                      <a:schemeClr val="tx1"/>
                    </a:solidFill>
                  </a:tcPr>
                </a:tc>
                <a:tc>
                  <a:txBody>
                    <a:bodyPr/>
                    <a:lstStyle/>
                    <a:p>
                      <a:pPr algn="ctr"/>
                      <a:endParaRPr lang="en-US" sz="700" b="1" dirty="0">
                        <a:solidFill>
                          <a:schemeClr val="bg1"/>
                        </a:solidFill>
                      </a:endParaRPr>
                    </a:p>
                  </a:txBody>
                  <a:tcPr anchor="ctr">
                    <a:noFill/>
                  </a:tcPr>
                </a:tc>
                <a:tc>
                  <a:txBody>
                    <a:bodyPr/>
                    <a:lstStyle/>
                    <a:p>
                      <a:endParaRPr lang="en-US" sz="700" b="1" dirty="0">
                        <a:solidFill>
                          <a:schemeClr val="bg1"/>
                        </a:solidFill>
                      </a:endParaRPr>
                    </a:p>
                  </a:txBody>
                  <a:tcPr anchor="ctr">
                    <a:noFill/>
                  </a:tcPr>
                </a:tc>
                <a:tc>
                  <a:txBody>
                    <a:bodyPr/>
                    <a:lstStyle/>
                    <a:p>
                      <a:endParaRPr lang="en-US" sz="700" b="1" dirty="0">
                        <a:solidFill>
                          <a:schemeClr val="bg1"/>
                        </a:solidFill>
                      </a:endParaRPr>
                    </a:p>
                  </a:txBody>
                  <a:tcPr anchor="ctr">
                    <a:noFill/>
                  </a:tcPr>
                </a:tc>
              </a:tr>
            </a:tbl>
          </a:graphicData>
        </a:graphic>
      </p:graphicFrame>
      <p:sp>
        <p:nvSpPr>
          <p:cNvPr id="5" name="Slide Number Placeholder 4"/>
          <p:cNvSpPr>
            <a:spLocks noGrp="1"/>
          </p:cNvSpPr>
          <p:nvPr>
            <p:ph type="sldNum" sz="quarter" idx="12"/>
          </p:nvPr>
        </p:nvSpPr>
        <p:spPr/>
        <p:txBody>
          <a:bodyPr/>
          <a:lstStyle/>
          <a:p>
            <a:fld id="{F900541D-7DB3-4AFD-981D-349450D08A4D}" type="slidenum">
              <a:rPr lang="en-US" b="0" smtClean="0"/>
              <a:pPr/>
              <a:t>4</a:t>
            </a:fld>
            <a:endParaRPr lang="en-US" b="0" dirty="0"/>
          </a:p>
        </p:txBody>
      </p:sp>
      <p:sp>
        <p:nvSpPr>
          <p:cNvPr id="2" name="Title 1"/>
          <p:cNvSpPr>
            <a:spLocks noGrp="1"/>
          </p:cNvSpPr>
          <p:nvPr>
            <p:ph type="title"/>
          </p:nvPr>
        </p:nvSpPr>
        <p:spPr/>
        <p:txBody>
          <a:bodyPr>
            <a:normAutofit fontScale="90000"/>
          </a:bodyPr>
          <a:lstStyle/>
          <a:p>
            <a:r>
              <a:rPr lang="en-US" dirty="0" smtClean="0">
                <a:cs typeface="Arial" pitchFamily="34" charset="0"/>
              </a:rPr>
              <a:t>Dominion Profile</a:t>
            </a:r>
            <a:endParaRPr lang="en-US" dirty="0">
              <a:cs typeface="Arial" pitchFamily="34" charset="0"/>
            </a:endParaRPr>
          </a:p>
        </p:txBody>
      </p:sp>
      <p:sp>
        <p:nvSpPr>
          <p:cNvPr id="9" name="Text Placeholder 8"/>
          <p:cNvSpPr>
            <a:spLocks noGrp="1"/>
          </p:cNvSpPr>
          <p:nvPr>
            <p:ph type="body" sz="quarter" idx="14"/>
          </p:nvPr>
        </p:nvSpPr>
        <p:spPr/>
        <p:txBody>
          <a:bodyPr>
            <a:normAutofit fontScale="85000" lnSpcReduction="20000"/>
          </a:bodyPr>
          <a:lstStyle/>
          <a:p>
            <a:r>
              <a:rPr lang="en-US" dirty="0" smtClean="0"/>
              <a:t>Dominion’s Current </a:t>
            </a:r>
            <a:r>
              <a:rPr lang="en-US" u="sng" dirty="0" smtClean="0"/>
              <a:t>Merchant</a:t>
            </a:r>
            <a:r>
              <a:rPr lang="en-US" dirty="0" smtClean="0"/>
              <a:t> Utility Scale Solar Facilities</a:t>
            </a:r>
            <a:endParaRPr lang="en-US" dirty="0"/>
          </a:p>
        </p:txBody>
      </p:sp>
      <p:sp>
        <p:nvSpPr>
          <p:cNvPr id="11" name="TextBox 10"/>
          <p:cNvSpPr txBox="1"/>
          <p:nvPr/>
        </p:nvSpPr>
        <p:spPr>
          <a:xfrm>
            <a:off x="4867469" y="6571862"/>
            <a:ext cx="2752531" cy="246221"/>
          </a:xfrm>
          <a:prstGeom prst="rect">
            <a:avLst/>
          </a:prstGeom>
          <a:solidFill>
            <a:schemeClr val="bg1"/>
          </a:solidFill>
        </p:spPr>
        <p:txBody>
          <a:bodyPr wrap="square" lIns="0" tIns="0" rIns="0" bIns="0" rtlCol="0">
            <a:spAutoFit/>
          </a:bodyPr>
          <a:lstStyle/>
          <a:p>
            <a:r>
              <a:rPr lang="en-US" sz="800" baseline="30000" dirty="0" smtClean="0"/>
              <a:t>1</a:t>
            </a:r>
            <a:r>
              <a:rPr lang="en-US" sz="800" dirty="0" smtClean="0"/>
              <a:t>Marin Carport facility (1 MW) to be placed in service in 2016</a:t>
            </a:r>
          </a:p>
          <a:p>
            <a:r>
              <a:rPr lang="en-US" sz="800" baseline="30000" dirty="0" smtClean="0"/>
              <a:t>2</a:t>
            </a:r>
            <a:r>
              <a:rPr lang="en-US" sz="800" dirty="0" smtClean="0"/>
              <a:t>Currently under construction</a:t>
            </a:r>
            <a:endParaRPr lang="en-US" sz="800"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lide Number Placeholder 76"/>
          <p:cNvSpPr>
            <a:spLocks noGrp="1"/>
          </p:cNvSpPr>
          <p:nvPr>
            <p:ph type="sldNum" sz="quarter" idx="12"/>
          </p:nvPr>
        </p:nvSpPr>
        <p:spPr/>
        <p:txBody>
          <a:bodyPr/>
          <a:lstStyle/>
          <a:p>
            <a:fld id="{8B29BB26-853B-47B6-989C-FFE98E2A2CB5}" type="slidenum">
              <a:rPr lang="en-US" smtClean="0"/>
              <a:pPr/>
              <a:t>5</a:t>
            </a:fld>
            <a:r>
              <a:rPr lang="en-US" smtClean="0"/>
              <a:t>  </a:t>
            </a:r>
            <a:endParaRPr lang="en-US" dirty="0"/>
          </a:p>
        </p:txBody>
      </p:sp>
      <p:sp>
        <p:nvSpPr>
          <p:cNvPr id="48" name="Title 47"/>
          <p:cNvSpPr>
            <a:spLocks noGrp="1"/>
          </p:cNvSpPr>
          <p:nvPr>
            <p:ph type="title"/>
          </p:nvPr>
        </p:nvSpPr>
        <p:spPr>
          <a:xfrm>
            <a:off x="76200" y="76200"/>
            <a:ext cx="7467600" cy="533400"/>
          </a:xfrm>
        </p:spPr>
        <p:txBody>
          <a:bodyPr>
            <a:normAutofit fontScale="90000"/>
          </a:bodyPr>
          <a:lstStyle/>
          <a:p>
            <a:r>
              <a:rPr lang="en-US" dirty="0" smtClean="0"/>
              <a:t>Dominion Profile</a:t>
            </a:r>
            <a:endParaRPr lang="en-US" sz="2000" b="0" dirty="0" smtClean="0"/>
          </a:p>
        </p:txBody>
      </p:sp>
      <p:sp>
        <p:nvSpPr>
          <p:cNvPr id="67" name="Text Placeholder 66"/>
          <p:cNvSpPr>
            <a:spLocks noGrp="1"/>
          </p:cNvSpPr>
          <p:nvPr>
            <p:ph type="body" sz="quarter" idx="14"/>
          </p:nvPr>
        </p:nvSpPr>
        <p:spPr>
          <a:xfrm>
            <a:off x="381000" y="609600"/>
            <a:ext cx="7162800" cy="304800"/>
          </a:xfrm>
        </p:spPr>
        <p:txBody>
          <a:bodyPr>
            <a:normAutofit fontScale="85000" lnSpcReduction="20000"/>
          </a:bodyPr>
          <a:lstStyle/>
          <a:p>
            <a:r>
              <a:rPr lang="en-US" dirty="0" smtClean="0"/>
              <a:t>Planned </a:t>
            </a:r>
            <a:r>
              <a:rPr lang="en-US" u="sng" dirty="0" smtClean="0"/>
              <a:t>Regulated</a:t>
            </a:r>
            <a:r>
              <a:rPr lang="en-US" dirty="0" smtClean="0"/>
              <a:t> Utility Scale Solar  in Virginia</a:t>
            </a:r>
            <a:endParaRPr lang="en-US" dirty="0"/>
          </a:p>
        </p:txBody>
      </p:sp>
      <p:sp>
        <p:nvSpPr>
          <p:cNvPr id="6" name="TextBox 5"/>
          <p:cNvSpPr txBox="1"/>
          <p:nvPr/>
        </p:nvSpPr>
        <p:spPr>
          <a:xfrm>
            <a:off x="152400" y="1295401"/>
            <a:ext cx="8839200" cy="408623"/>
          </a:xfrm>
          <a:prstGeom prst="roundRect">
            <a:avLst/>
          </a:prstGeom>
          <a:solidFill>
            <a:schemeClr val="accent3">
              <a:lumMod val="40000"/>
              <a:lumOff val="6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smtClean="0"/>
              <a:t>Up to 400 MW of Solar in VA will help meet near-term carbon reduction targets</a:t>
            </a:r>
            <a:endParaRPr lang="en-US" b="1" dirty="0"/>
          </a:p>
        </p:txBody>
      </p:sp>
      <p:sp>
        <p:nvSpPr>
          <p:cNvPr id="8" name="TextBox 7"/>
          <p:cNvSpPr txBox="1"/>
          <p:nvPr/>
        </p:nvSpPr>
        <p:spPr>
          <a:xfrm>
            <a:off x="533400" y="5334000"/>
            <a:ext cx="8077200" cy="646986"/>
          </a:xfrm>
          <a:prstGeom prst="roundRect">
            <a:avLst/>
          </a:prstGeom>
          <a:solidFill>
            <a:schemeClr val="accent1">
              <a:lumMod val="75000"/>
            </a:schemeClr>
          </a:solidFill>
          <a:ln>
            <a:noFill/>
          </a:ln>
          <a:effectLst>
            <a:outerShdw blurRad="50800" dist="38100" dir="10800000" algn="r" rotWithShape="0">
              <a:prstClr val="black">
                <a:alpha val="40000"/>
              </a:prstClr>
            </a:outerShdw>
          </a:effectLst>
        </p:spPr>
        <p:txBody>
          <a:bodyPr wrap="square" rtlCol="0">
            <a:spAutoFit/>
          </a:bodyPr>
          <a:lstStyle/>
          <a:p>
            <a:pPr algn="ctr"/>
            <a:r>
              <a:rPr lang="en-US" sz="3200" b="1" dirty="0" smtClean="0">
                <a:solidFill>
                  <a:schemeClr val="bg1"/>
                </a:solidFill>
              </a:rPr>
              <a:t>Total Incremental Capex of ~$700 million</a:t>
            </a:r>
            <a:endParaRPr lang="en-US" sz="3200" b="1" dirty="0">
              <a:solidFill>
                <a:schemeClr val="bg1"/>
              </a:solidFill>
            </a:endParaRPr>
          </a:p>
        </p:txBody>
      </p:sp>
      <p:sp>
        <p:nvSpPr>
          <p:cNvPr id="9" name="Rectangle 8"/>
          <p:cNvSpPr/>
          <p:nvPr/>
        </p:nvSpPr>
        <p:spPr>
          <a:xfrm>
            <a:off x="1600200" y="2590800"/>
            <a:ext cx="5867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Expected Cumulative MWs In-Service</a:t>
            </a:r>
            <a:endParaRPr lang="en-US" sz="1600" b="1" dirty="0">
              <a:solidFill>
                <a:schemeClr val="tx1"/>
              </a:solidFill>
            </a:endParaRPr>
          </a:p>
        </p:txBody>
      </p:sp>
      <p:cxnSp>
        <p:nvCxnSpPr>
          <p:cNvPr id="10" name="Straight Connector 9"/>
          <p:cNvCxnSpPr/>
          <p:nvPr/>
        </p:nvCxnSpPr>
        <p:spPr>
          <a:xfrm>
            <a:off x="1524000" y="2971800"/>
            <a:ext cx="6096000" cy="0"/>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11" name="Chart 10"/>
          <p:cNvGraphicFramePr>
            <a:graphicFrameLocks/>
          </p:cNvGraphicFramePr>
          <p:nvPr/>
        </p:nvGraphicFramePr>
        <p:xfrm>
          <a:off x="1066800" y="3048000"/>
          <a:ext cx="6934200" cy="2286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B29BB26-853B-47B6-989C-FFE98E2A2CB5}" type="slidenum">
              <a:rPr lang="en-US" smtClean="0"/>
              <a:pPr/>
              <a:t>6</a:t>
            </a:fld>
            <a:r>
              <a:rPr lang="en-US" smtClean="0"/>
              <a:t>  </a:t>
            </a:r>
            <a:endParaRPr lang="en-US" dirty="0"/>
          </a:p>
        </p:txBody>
      </p:sp>
      <p:sp>
        <p:nvSpPr>
          <p:cNvPr id="7" name="Title 6"/>
          <p:cNvSpPr>
            <a:spLocks noGrp="1"/>
          </p:cNvSpPr>
          <p:nvPr>
            <p:ph type="title"/>
          </p:nvPr>
        </p:nvSpPr>
        <p:spPr>
          <a:xfrm>
            <a:off x="152400" y="304800"/>
            <a:ext cx="7467600" cy="533400"/>
          </a:xfrm>
        </p:spPr>
        <p:txBody>
          <a:bodyPr>
            <a:noAutofit/>
          </a:bodyPr>
          <a:lstStyle/>
          <a:p>
            <a:r>
              <a:rPr lang="en-US" sz="3600" dirty="0" smtClean="0"/>
              <a:t>Announced VA </a:t>
            </a:r>
            <a:r>
              <a:rPr lang="en-US" sz="3600" u="sng" dirty="0" smtClean="0"/>
              <a:t>Regulated</a:t>
            </a:r>
            <a:r>
              <a:rPr lang="en-US" sz="3600" dirty="0" smtClean="0"/>
              <a:t> Utility Scale Solar</a:t>
            </a:r>
            <a:endParaRPr lang="en-US" sz="3600" dirty="0"/>
          </a:p>
        </p:txBody>
      </p:sp>
      <p:sp>
        <p:nvSpPr>
          <p:cNvPr id="12" name="Content Placeholder 2"/>
          <p:cNvSpPr>
            <a:spLocks noGrp="1"/>
          </p:cNvSpPr>
          <p:nvPr>
            <p:ph idx="1"/>
          </p:nvPr>
        </p:nvSpPr>
        <p:spPr>
          <a:xfrm>
            <a:off x="344137" y="1295400"/>
            <a:ext cx="8305800" cy="5181600"/>
          </a:xfrm>
        </p:spPr>
        <p:txBody>
          <a:bodyPr>
            <a:normAutofit fontScale="70000" lnSpcReduction="20000"/>
          </a:bodyPr>
          <a:lstStyle/>
          <a:p>
            <a:pPr marL="347472" indent="-347472">
              <a:lnSpc>
                <a:spcPct val="120000"/>
              </a:lnSpc>
              <a:spcBef>
                <a:spcPts val="0"/>
              </a:spcBef>
            </a:pPr>
            <a:r>
              <a:rPr lang="en-US" dirty="0" smtClean="0"/>
              <a:t>Scott Timber Solar Facility</a:t>
            </a:r>
          </a:p>
          <a:p>
            <a:pPr marL="740664" lvl="1" indent="-283464">
              <a:lnSpc>
                <a:spcPct val="120000"/>
              </a:lnSpc>
              <a:spcBef>
                <a:spcPts val="0"/>
              </a:spcBef>
              <a:buFont typeface="Wingdings" pitchFamily="2" charset="2"/>
              <a:buChar char="Ø"/>
            </a:pPr>
            <a:r>
              <a:rPr lang="en-US" sz="1900" dirty="0" smtClean="0"/>
              <a:t>119 acre site located in Powhatan County</a:t>
            </a:r>
          </a:p>
          <a:p>
            <a:pPr marL="740664" lvl="1" indent="-283464">
              <a:lnSpc>
                <a:spcPct val="120000"/>
              </a:lnSpc>
              <a:spcBef>
                <a:spcPts val="0"/>
              </a:spcBef>
              <a:buFont typeface="Wingdings" pitchFamily="2" charset="2"/>
              <a:buChar char="Ø"/>
            </a:pPr>
            <a:r>
              <a:rPr lang="en-US" sz="1900" dirty="0" smtClean="0"/>
              <a:t>17 MW</a:t>
            </a:r>
            <a:r>
              <a:rPr lang="en-US" sz="1900" baseline="-25000" dirty="0" smtClean="0"/>
              <a:t>AC </a:t>
            </a:r>
            <a:r>
              <a:rPr lang="en-US" sz="1900" dirty="0" smtClean="0"/>
              <a:t> Single Axis Tracking</a:t>
            </a:r>
          </a:p>
          <a:p>
            <a:pPr marL="740664" lvl="1" indent="-283464">
              <a:lnSpc>
                <a:spcPct val="120000"/>
              </a:lnSpc>
              <a:spcBef>
                <a:spcPts val="0"/>
              </a:spcBef>
              <a:buFont typeface="Wingdings" pitchFamily="2" charset="2"/>
              <a:buChar char="Ø"/>
            </a:pPr>
            <a:r>
              <a:rPr lang="en-US" sz="1900" dirty="0" smtClean="0"/>
              <a:t>Virginia Solar LLC development project</a:t>
            </a:r>
          </a:p>
          <a:p>
            <a:pPr marL="740664" lvl="1" indent="-283464">
              <a:lnSpc>
                <a:spcPct val="120000"/>
              </a:lnSpc>
              <a:spcBef>
                <a:spcPts val="0"/>
              </a:spcBef>
              <a:buNone/>
            </a:pPr>
            <a:r>
              <a:rPr lang="en-US" sz="1900" dirty="0" smtClean="0"/>
              <a:t>	(selected from 2015 Solar RFP)</a:t>
            </a:r>
          </a:p>
          <a:p>
            <a:pPr>
              <a:lnSpc>
                <a:spcPct val="120000"/>
              </a:lnSpc>
              <a:spcBef>
                <a:spcPts val="0"/>
              </a:spcBef>
            </a:pPr>
            <a:r>
              <a:rPr lang="en-US" dirty="0" smtClean="0"/>
              <a:t>Whitehouse Solar Facility</a:t>
            </a:r>
          </a:p>
          <a:p>
            <a:pPr lvl="1">
              <a:lnSpc>
                <a:spcPct val="120000"/>
              </a:lnSpc>
              <a:spcBef>
                <a:spcPts val="0"/>
              </a:spcBef>
              <a:buFont typeface="Wingdings" pitchFamily="2" charset="2"/>
              <a:buChar char="Ø"/>
            </a:pPr>
            <a:r>
              <a:rPr lang="en-US" sz="1900" dirty="0" smtClean="0"/>
              <a:t>250 acre site located in Louisa County</a:t>
            </a:r>
          </a:p>
          <a:p>
            <a:pPr lvl="1">
              <a:lnSpc>
                <a:spcPct val="120000"/>
              </a:lnSpc>
              <a:spcBef>
                <a:spcPts val="0"/>
              </a:spcBef>
              <a:buFont typeface="Wingdings" pitchFamily="2" charset="2"/>
              <a:buChar char="Ø"/>
            </a:pPr>
            <a:r>
              <a:rPr lang="en-US" sz="1900" dirty="0" smtClean="0"/>
              <a:t>20 MW</a:t>
            </a:r>
            <a:r>
              <a:rPr lang="en-US" sz="1900" baseline="-25000" dirty="0" smtClean="0"/>
              <a:t>AC </a:t>
            </a:r>
            <a:r>
              <a:rPr lang="en-US" sz="1900" dirty="0" smtClean="0"/>
              <a:t> Single Axis Tracking</a:t>
            </a:r>
          </a:p>
          <a:p>
            <a:pPr lvl="1">
              <a:lnSpc>
                <a:spcPct val="120000"/>
              </a:lnSpc>
              <a:spcBef>
                <a:spcPts val="0"/>
              </a:spcBef>
              <a:buFont typeface="Wingdings" pitchFamily="2" charset="2"/>
              <a:buChar char="Ø"/>
            </a:pPr>
            <a:r>
              <a:rPr lang="en-US" sz="1900" dirty="0" smtClean="0"/>
              <a:t>Dominion internal development project</a:t>
            </a:r>
          </a:p>
          <a:p>
            <a:pPr>
              <a:lnSpc>
                <a:spcPct val="120000"/>
              </a:lnSpc>
              <a:spcBef>
                <a:spcPts val="0"/>
              </a:spcBef>
            </a:pPr>
            <a:r>
              <a:rPr lang="en-US" dirty="0" smtClean="0"/>
              <a:t>Woodland Solar Facility</a:t>
            </a:r>
          </a:p>
          <a:p>
            <a:pPr lvl="1">
              <a:lnSpc>
                <a:spcPct val="120000"/>
              </a:lnSpc>
              <a:spcBef>
                <a:spcPts val="0"/>
              </a:spcBef>
              <a:buFont typeface="Wingdings" pitchFamily="2" charset="2"/>
              <a:buChar char="Ø"/>
            </a:pPr>
            <a:r>
              <a:rPr lang="en-US" sz="1800" dirty="0" smtClean="0"/>
              <a:t>200 acre site located in Isle of Wight County</a:t>
            </a:r>
          </a:p>
          <a:p>
            <a:pPr lvl="1">
              <a:lnSpc>
                <a:spcPct val="120000"/>
              </a:lnSpc>
              <a:spcBef>
                <a:spcPts val="0"/>
              </a:spcBef>
              <a:buFont typeface="Wingdings" pitchFamily="2" charset="2"/>
              <a:buChar char="Ø"/>
            </a:pPr>
            <a:r>
              <a:rPr lang="en-US" sz="1800" dirty="0" smtClean="0"/>
              <a:t>19 MW</a:t>
            </a:r>
            <a:r>
              <a:rPr lang="en-US" sz="1800" baseline="-25000" dirty="0" smtClean="0"/>
              <a:t>AC </a:t>
            </a:r>
            <a:r>
              <a:rPr lang="en-US" sz="1800" dirty="0" smtClean="0"/>
              <a:t> Single Axis Tracking</a:t>
            </a:r>
            <a:endParaRPr lang="en-US" sz="1800" baseline="-25000" dirty="0" smtClean="0"/>
          </a:p>
          <a:p>
            <a:pPr lvl="1">
              <a:lnSpc>
                <a:spcPct val="120000"/>
              </a:lnSpc>
              <a:spcBef>
                <a:spcPts val="0"/>
              </a:spcBef>
              <a:buFont typeface="Wingdings" pitchFamily="2" charset="2"/>
              <a:buChar char="Ø"/>
            </a:pPr>
            <a:r>
              <a:rPr lang="en-US" sz="1800" dirty="0" smtClean="0"/>
              <a:t>Coronal Development Services development project (previously </a:t>
            </a:r>
            <a:r>
              <a:rPr lang="en-US" sz="1800" dirty="0" err="1" smtClean="0"/>
              <a:t>HelioSage</a:t>
            </a:r>
            <a:r>
              <a:rPr lang="en-US" sz="1800" dirty="0" smtClean="0"/>
              <a:t>)</a:t>
            </a:r>
          </a:p>
          <a:p>
            <a:pPr>
              <a:lnSpc>
                <a:spcPct val="120000"/>
              </a:lnSpc>
              <a:spcBef>
                <a:spcPts val="0"/>
              </a:spcBef>
            </a:pPr>
            <a:r>
              <a:rPr lang="en-US" dirty="0" smtClean="0"/>
              <a:t>Remington Solar Facility</a:t>
            </a:r>
          </a:p>
          <a:p>
            <a:pPr lvl="1">
              <a:lnSpc>
                <a:spcPct val="120000"/>
              </a:lnSpc>
              <a:spcBef>
                <a:spcPts val="0"/>
              </a:spcBef>
              <a:buFont typeface="Wingdings" pitchFamily="2" charset="2"/>
              <a:buChar char="Ø"/>
            </a:pPr>
            <a:r>
              <a:rPr lang="en-US" sz="1700" b="0" dirty="0" smtClean="0"/>
              <a:t>Partnership with the Commonwealth of VA (COV) and Microsoft</a:t>
            </a:r>
          </a:p>
          <a:p>
            <a:pPr lvl="1">
              <a:lnSpc>
                <a:spcPct val="120000"/>
              </a:lnSpc>
              <a:spcBef>
                <a:spcPts val="0"/>
              </a:spcBef>
              <a:buFont typeface="Wingdings" pitchFamily="2" charset="2"/>
              <a:buChar char="Ø"/>
            </a:pPr>
            <a:r>
              <a:rPr lang="en-US" sz="1700" dirty="0" smtClean="0"/>
              <a:t>Long-term </a:t>
            </a:r>
            <a:r>
              <a:rPr lang="en-US" sz="1700" dirty="0"/>
              <a:t>power purchase agreement with the </a:t>
            </a:r>
            <a:r>
              <a:rPr lang="en-US" sz="1700" dirty="0" smtClean="0"/>
              <a:t>COV</a:t>
            </a:r>
          </a:p>
          <a:p>
            <a:pPr lvl="1">
              <a:lnSpc>
                <a:spcPct val="120000"/>
              </a:lnSpc>
              <a:spcBef>
                <a:spcPts val="0"/>
              </a:spcBef>
              <a:buFont typeface="Wingdings" pitchFamily="2" charset="2"/>
              <a:buChar char="Ø"/>
            </a:pPr>
            <a:r>
              <a:rPr lang="en-US" sz="1700" dirty="0" smtClean="0"/>
              <a:t>Renewable </a:t>
            </a:r>
            <a:r>
              <a:rPr lang="en-US" sz="1700" dirty="0"/>
              <a:t>attributes (including solar RECs) sold to </a:t>
            </a:r>
            <a:r>
              <a:rPr lang="en-US" sz="1700" dirty="0" smtClean="0"/>
              <a:t>Microsoft</a:t>
            </a:r>
          </a:p>
          <a:p>
            <a:pPr lvl="1">
              <a:lnSpc>
                <a:spcPct val="120000"/>
              </a:lnSpc>
              <a:spcBef>
                <a:spcPts val="0"/>
              </a:spcBef>
              <a:buFont typeface="Wingdings" pitchFamily="2" charset="2"/>
              <a:buChar char="Ø"/>
            </a:pPr>
            <a:r>
              <a:rPr lang="en-US" sz="1700" dirty="0" smtClean="0"/>
              <a:t>20 </a:t>
            </a:r>
            <a:r>
              <a:rPr lang="en-US" sz="1700" dirty="0"/>
              <a:t>MW</a:t>
            </a:r>
            <a:r>
              <a:rPr lang="en-US" sz="1700" baseline="-25000" dirty="0"/>
              <a:t>AC</a:t>
            </a:r>
            <a:r>
              <a:rPr lang="en-US" sz="1700" dirty="0"/>
              <a:t> facility in Fauquier County, </a:t>
            </a:r>
            <a:r>
              <a:rPr lang="en-US" sz="1700" dirty="0" smtClean="0"/>
              <a:t>VA</a:t>
            </a:r>
          </a:p>
          <a:p>
            <a:pPr lvl="1">
              <a:lnSpc>
                <a:spcPct val="120000"/>
              </a:lnSpc>
              <a:spcBef>
                <a:spcPts val="0"/>
              </a:spcBef>
              <a:buFont typeface="Wingdings" pitchFamily="2" charset="2"/>
              <a:buChar char="Ø"/>
            </a:pPr>
            <a:r>
              <a:rPr lang="en-US" sz="1700" dirty="0" smtClean="0">
                <a:solidFill>
                  <a:schemeClr val="bg2">
                    <a:lumMod val="25000"/>
                  </a:schemeClr>
                </a:solidFill>
              </a:rPr>
              <a:t>Commercial </a:t>
            </a:r>
            <a:r>
              <a:rPr lang="en-US" sz="1700" dirty="0">
                <a:solidFill>
                  <a:schemeClr val="bg2">
                    <a:lumMod val="25000"/>
                  </a:schemeClr>
                </a:solidFill>
              </a:rPr>
              <a:t>operations to begin 10/1/2017</a:t>
            </a:r>
            <a:r>
              <a:rPr lang="en-US" sz="1700" dirty="0" smtClean="0">
                <a:solidFill>
                  <a:schemeClr val="bg2">
                    <a:lumMod val="25000"/>
                  </a:schemeClr>
                </a:solidFill>
              </a:rPr>
              <a:t> </a:t>
            </a:r>
          </a:p>
          <a:p>
            <a:pPr>
              <a:lnSpc>
                <a:spcPct val="120000"/>
              </a:lnSpc>
              <a:spcBef>
                <a:spcPts val="0"/>
              </a:spcBef>
            </a:pPr>
            <a:r>
              <a:rPr lang="en-US" dirty="0" smtClean="0"/>
              <a:t>Chesapeake Solar Facility</a:t>
            </a:r>
          </a:p>
          <a:p>
            <a:pPr lvl="1">
              <a:lnSpc>
                <a:spcPct val="120000"/>
              </a:lnSpc>
              <a:spcBef>
                <a:spcPts val="0"/>
              </a:spcBef>
              <a:buFont typeface="Wingdings" pitchFamily="2" charset="2"/>
              <a:buChar char="Ø"/>
            </a:pPr>
            <a:r>
              <a:rPr lang="en-US" sz="1700" dirty="0" smtClean="0"/>
              <a:t>250 acre site in Chesapeake, Virginia</a:t>
            </a:r>
          </a:p>
          <a:p>
            <a:pPr lvl="1">
              <a:lnSpc>
                <a:spcPct val="120000"/>
              </a:lnSpc>
              <a:spcBef>
                <a:spcPts val="0"/>
              </a:spcBef>
              <a:buFont typeface="Wingdings" pitchFamily="2" charset="2"/>
              <a:buChar char="Ø"/>
            </a:pPr>
            <a:r>
              <a:rPr lang="en-US" sz="1700" dirty="0" smtClean="0"/>
              <a:t>20 MW facility</a:t>
            </a:r>
          </a:p>
          <a:p>
            <a:pPr lvl="1">
              <a:lnSpc>
                <a:spcPct val="120000"/>
              </a:lnSpc>
              <a:spcBef>
                <a:spcPts val="0"/>
              </a:spcBef>
              <a:buFont typeface="Wingdings" pitchFamily="2" charset="2"/>
              <a:buChar char="Ø"/>
            </a:pPr>
            <a:r>
              <a:rPr lang="en-US" sz="1700" dirty="0" smtClean="0"/>
              <a:t>Dominion purchasing the output of the facility, including energy, capacity and renewable energy credits, under a 20-year power purchase agreement.</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lide Number Placeholder 76"/>
          <p:cNvSpPr>
            <a:spLocks noGrp="1"/>
          </p:cNvSpPr>
          <p:nvPr>
            <p:ph type="sldNum" sz="quarter" idx="12"/>
          </p:nvPr>
        </p:nvSpPr>
        <p:spPr/>
        <p:txBody>
          <a:bodyPr/>
          <a:lstStyle/>
          <a:p>
            <a:fld id="{8B29BB26-853B-47B6-989C-FFE98E2A2CB5}" type="slidenum">
              <a:rPr lang="en-US" smtClean="0"/>
              <a:pPr/>
              <a:t>7</a:t>
            </a:fld>
            <a:r>
              <a:rPr lang="en-US" smtClean="0"/>
              <a:t>  </a:t>
            </a:r>
            <a:endParaRPr lang="en-US" dirty="0"/>
          </a:p>
        </p:txBody>
      </p:sp>
      <p:sp>
        <p:nvSpPr>
          <p:cNvPr id="48" name="Title 47"/>
          <p:cNvSpPr>
            <a:spLocks noGrp="1"/>
          </p:cNvSpPr>
          <p:nvPr>
            <p:ph type="title"/>
          </p:nvPr>
        </p:nvSpPr>
        <p:spPr>
          <a:xfrm>
            <a:off x="76200" y="76200"/>
            <a:ext cx="7467600" cy="533400"/>
          </a:xfrm>
        </p:spPr>
        <p:txBody>
          <a:bodyPr>
            <a:normAutofit fontScale="90000"/>
          </a:bodyPr>
          <a:lstStyle/>
          <a:p>
            <a:r>
              <a:rPr lang="en-US" dirty="0" smtClean="0"/>
              <a:t>Dominion Profile</a:t>
            </a:r>
            <a:endParaRPr lang="en-US" sz="2000" b="0" dirty="0" smtClean="0"/>
          </a:p>
        </p:txBody>
      </p:sp>
      <p:sp>
        <p:nvSpPr>
          <p:cNvPr id="67" name="Text Placeholder 66"/>
          <p:cNvSpPr>
            <a:spLocks noGrp="1"/>
          </p:cNvSpPr>
          <p:nvPr>
            <p:ph type="body" sz="quarter" idx="14"/>
          </p:nvPr>
        </p:nvSpPr>
        <p:spPr>
          <a:xfrm>
            <a:off x="381000" y="609600"/>
            <a:ext cx="7162800" cy="304800"/>
          </a:xfrm>
        </p:spPr>
        <p:txBody>
          <a:bodyPr>
            <a:normAutofit fontScale="85000" lnSpcReduction="20000"/>
          </a:bodyPr>
          <a:lstStyle/>
          <a:p>
            <a:r>
              <a:rPr lang="en-US" dirty="0" smtClean="0"/>
              <a:t>Dominion’s Currently Announced Solar Portfolio in Virginia (PJM)</a:t>
            </a:r>
            <a:endParaRPr lang="en-US" dirty="0"/>
          </a:p>
        </p:txBody>
      </p:sp>
      <p:pic>
        <p:nvPicPr>
          <p:cNvPr id="2" name="Picture 1" descr="VA Solar Only Map 031716 Eld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219200"/>
            <a:ext cx="8409277" cy="5257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00541D-7DB3-4AFD-981D-349450D08A4D}" type="slidenum">
              <a:rPr lang="en-US" b="0" smtClean="0"/>
              <a:pPr/>
              <a:t>8</a:t>
            </a:fld>
            <a:endParaRPr lang="en-US" b="0" dirty="0"/>
          </a:p>
        </p:txBody>
      </p:sp>
      <p:sp>
        <p:nvSpPr>
          <p:cNvPr id="19" name="Title 47"/>
          <p:cNvSpPr txBox="1">
            <a:spLocks/>
          </p:cNvSpPr>
          <p:nvPr/>
        </p:nvSpPr>
        <p:spPr>
          <a:xfrm>
            <a:off x="76200" y="76200"/>
            <a:ext cx="74676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Cambria" pitchFamily="18" charset="0"/>
                <a:ea typeface="+mj-ea"/>
                <a:cs typeface="+mj-cs"/>
              </a:rPr>
              <a:t>Selected Solar Policy Issues</a:t>
            </a:r>
            <a:endParaRPr kumimoji="0" lang="en-US" sz="40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6" name="Content Placeholder 2"/>
          <p:cNvSpPr>
            <a:spLocks noGrp="1"/>
          </p:cNvSpPr>
          <p:nvPr>
            <p:ph idx="1"/>
          </p:nvPr>
        </p:nvSpPr>
        <p:spPr>
          <a:xfrm>
            <a:off x="457200" y="1600200"/>
            <a:ext cx="8229600" cy="4525963"/>
          </a:xfrm>
        </p:spPr>
        <p:txBody>
          <a:bodyPr>
            <a:normAutofit/>
          </a:bodyPr>
          <a:lstStyle/>
          <a:p>
            <a:r>
              <a:rPr lang="en-US" dirty="0" smtClean="0"/>
              <a:t>Lack of  capacity value for intermittent resources in the PJM Capacity Market</a:t>
            </a:r>
          </a:p>
          <a:p>
            <a:pPr lvl="1"/>
            <a:r>
              <a:rPr lang="en-US" dirty="0" smtClean="0"/>
              <a:t>Unless a resources is 365/24/7 there is a large risk to fully bidding into the PJM Capacity market. </a:t>
            </a:r>
          </a:p>
          <a:p>
            <a:pPr lvl="1"/>
            <a:r>
              <a:rPr lang="en-US" dirty="0" smtClean="0"/>
              <a:t>PJM stakeholders recently approved a problem statement on this topic and created a Seasonal Capacity Senior Task Force – great first step.</a:t>
            </a:r>
          </a:p>
          <a:p>
            <a:pPr lvl="1"/>
            <a:r>
              <a:rPr lang="en-US" dirty="0" smtClean="0"/>
              <a:t>Given where </a:t>
            </a:r>
            <a:r>
              <a:rPr lang="en-US" dirty="0"/>
              <a:t>the country is headed with climate change </a:t>
            </a:r>
            <a:r>
              <a:rPr lang="en-US" dirty="0" smtClean="0"/>
              <a:t>policy, PJM needs </a:t>
            </a:r>
            <a:r>
              <a:rPr lang="en-US" dirty="0"/>
              <a:t>a capacity construct </a:t>
            </a:r>
            <a:r>
              <a:rPr lang="en-US" dirty="0" smtClean="0"/>
              <a:t>that </a:t>
            </a:r>
            <a:r>
              <a:rPr lang="en-US" dirty="0"/>
              <a:t>recognizes the value that intermittent generation </a:t>
            </a:r>
            <a:r>
              <a:rPr lang="en-US" dirty="0" smtClean="0"/>
              <a:t>provides to the capacity market.</a:t>
            </a:r>
          </a:p>
          <a:p>
            <a:pPr lvl="1"/>
            <a:endParaRPr lang="en-US" dirty="0" smtClean="0"/>
          </a:p>
          <a:p>
            <a:pPr lvl="1"/>
            <a:endParaRPr lang="en-US" dirty="0" smtClean="0"/>
          </a:p>
          <a:p>
            <a:pPr marL="684213" lvl="1" indent="-284163"/>
            <a:endParaRPr lang="en-US" sz="600" dirty="0" smtClean="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00541D-7DB3-4AFD-981D-349450D08A4D}" type="slidenum">
              <a:rPr lang="en-US" b="0" smtClean="0"/>
              <a:pPr/>
              <a:t>9</a:t>
            </a:fld>
            <a:endParaRPr lang="en-US" b="0" dirty="0"/>
          </a:p>
        </p:txBody>
      </p:sp>
      <p:sp>
        <p:nvSpPr>
          <p:cNvPr id="19" name="Title 47"/>
          <p:cNvSpPr txBox="1">
            <a:spLocks/>
          </p:cNvSpPr>
          <p:nvPr/>
        </p:nvSpPr>
        <p:spPr>
          <a:xfrm>
            <a:off x="76200" y="76200"/>
            <a:ext cx="74676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Cambria" pitchFamily="18" charset="0"/>
                <a:ea typeface="+mj-ea"/>
                <a:cs typeface="+mj-cs"/>
              </a:rPr>
              <a:t>Selected Solar Policy Issues</a:t>
            </a:r>
            <a:endParaRPr kumimoji="0" lang="en-US" sz="4000" b="0" i="0" u="none" strike="noStrike" kern="1200" cap="none" spc="0" normalizeH="0" baseline="0" noProof="0" dirty="0" smtClean="0">
              <a:ln>
                <a:noFill/>
              </a:ln>
              <a:solidFill>
                <a:schemeClr val="tx1"/>
              </a:solidFill>
              <a:effectLst/>
              <a:uLnTx/>
              <a:uFillTx/>
              <a:latin typeface="Cambria" pitchFamily="18" charset="0"/>
              <a:ea typeface="+mj-ea"/>
              <a:cs typeface="+mj-cs"/>
            </a:endParaRPr>
          </a:p>
        </p:txBody>
      </p:sp>
      <p:sp>
        <p:nvSpPr>
          <p:cNvPr id="6" name="Content Placeholder 2"/>
          <p:cNvSpPr>
            <a:spLocks noGrp="1"/>
          </p:cNvSpPr>
          <p:nvPr>
            <p:ph idx="1"/>
          </p:nvPr>
        </p:nvSpPr>
        <p:spPr>
          <a:xfrm>
            <a:off x="457200" y="1600200"/>
            <a:ext cx="8229600" cy="4525963"/>
          </a:xfrm>
        </p:spPr>
        <p:txBody>
          <a:bodyPr>
            <a:normAutofit fontScale="92500" lnSpcReduction="10000"/>
          </a:bodyPr>
          <a:lstStyle/>
          <a:p>
            <a:r>
              <a:rPr lang="en-US" dirty="0" smtClean="0"/>
              <a:t>Removing  Behind the Meter Solar Generation from the PJM Load Forecast</a:t>
            </a:r>
          </a:p>
          <a:p>
            <a:pPr lvl="1"/>
            <a:r>
              <a:rPr lang="en-US" dirty="0" smtClean="0">
                <a:solidFill>
                  <a:schemeClr val="tx1">
                    <a:lumMod val="85000"/>
                    <a:lumOff val="15000"/>
                  </a:schemeClr>
                </a:solidFill>
              </a:rPr>
              <a:t>Beginning with their most recent load forecast, PJM has started subtracting projected behind the meter solar distributed generation from it’s load forecast.</a:t>
            </a:r>
          </a:p>
          <a:p>
            <a:pPr lvl="1"/>
            <a:r>
              <a:rPr lang="en-US" dirty="0" smtClean="0">
                <a:solidFill>
                  <a:schemeClr val="tx1">
                    <a:lumMod val="85000"/>
                    <a:lumOff val="15000"/>
                  </a:schemeClr>
                </a:solidFill>
              </a:rPr>
              <a:t>We need to be careful to verify over time that the forecasted distributed generation is real and reliable.</a:t>
            </a:r>
          </a:p>
          <a:p>
            <a:pPr lvl="1"/>
            <a:r>
              <a:rPr lang="en-US" dirty="0" smtClean="0">
                <a:solidFill>
                  <a:schemeClr val="tx1">
                    <a:lumMod val="85000"/>
                    <a:lumOff val="15000"/>
                  </a:schemeClr>
                </a:solidFill>
              </a:rPr>
              <a:t>It doesn’t face the same kind of performance penalties as non-distributed generation if it is not available during an emergency event.</a:t>
            </a:r>
          </a:p>
          <a:p>
            <a:pPr lvl="1"/>
            <a:r>
              <a:rPr lang="en-US" dirty="0" smtClean="0">
                <a:solidFill>
                  <a:schemeClr val="tx1">
                    <a:lumMod val="85000"/>
                    <a:lumOff val="15000"/>
                  </a:schemeClr>
                </a:solidFill>
              </a:rPr>
              <a:t>We are concerned that we are not </a:t>
            </a:r>
            <a:r>
              <a:rPr lang="en-US" dirty="0">
                <a:solidFill>
                  <a:schemeClr val="tx1">
                    <a:lumMod val="85000"/>
                    <a:lumOff val="15000"/>
                  </a:schemeClr>
                </a:solidFill>
              </a:rPr>
              <a:t>planning </a:t>
            </a:r>
            <a:r>
              <a:rPr lang="en-US" dirty="0" smtClean="0">
                <a:solidFill>
                  <a:schemeClr val="tx1">
                    <a:lumMod val="85000"/>
                    <a:lumOff val="15000"/>
                  </a:schemeClr>
                </a:solidFill>
              </a:rPr>
              <a:t>transmission </a:t>
            </a:r>
            <a:r>
              <a:rPr lang="en-US" dirty="0">
                <a:solidFill>
                  <a:schemeClr val="tx1">
                    <a:lumMod val="85000"/>
                    <a:lumOff val="15000"/>
                  </a:schemeClr>
                </a:solidFill>
              </a:rPr>
              <a:t>to serve load in the future if these intermittent resources </a:t>
            </a:r>
            <a:r>
              <a:rPr lang="en-US" dirty="0" smtClean="0">
                <a:solidFill>
                  <a:schemeClr val="tx1">
                    <a:lumMod val="85000"/>
                    <a:lumOff val="15000"/>
                  </a:schemeClr>
                </a:solidFill>
              </a:rPr>
              <a:t>are not available.</a:t>
            </a:r>
          </a:p>
          <a:p>
            <a:pPr lvl="1"/>
            <a:r>
              <a:rPr lang="en-US" dirty="0" smtClean="0">
                <a:solidFill>
                  <a:schemeClr val="tx1">
                    <a:lumMod val="85000"/>
                    <a:lumOff val="15000"/>
                  </a:schemeClr>
                </a:solidFill>
              </a:rPr>
              <a:t>As the amount of distributed generation grows, should we develop planning </a:t>
            </a:r>
            <a:r>
              <a:rPr lang="en-US" dirty="0">
                <a:solidFill>
                  <a:schemeClr val="tx1">
                    <a:lumMod val="85000"/>
                    <a:lumOff val="15000"/>
                  </a:schemeClr>
                </a:solidFill>
              </a:rPr>
              <a:t>assessment criteria that will add these solar MWs back and run assessments to consider this operating </a:t>
            </a:r>
            <a:r>
              <a:rPr lang="en-US" dirty="0" smtClean="0">
                <a:solidFill>
                  <a:schemeClr val="tx1">
                    <a:lumMod val="85000"/>
                    <a:lumOff val="15000"/>
                  </a:schemeClr>
                </a:solidFill>
              </a:rPr>
              <a:t>condition</a:t>
            </a:r>
            <a:r>
              <a:rPr lang="en-US" dirty="0">
                <a:solidFill>
                  <a:schemeClr val="tx1">
                    <a:lumMod val="85000"/>
                    <a:lumOff val="15000"/>
                  </a:schemeClr>
                </a:solidFill>
              </a:rPr>
              <a:t>?</a:t>
            </a:r>
          </a:p>
          <a:p>
            <a:pPr marL="1541463" lvl="3" indent="-284163"/>
            <a:endParaRPr lang="en-US" sz="400" dirty="0" smtClean="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1206</TotalTime>
  <Words>963</Words>
  <Application>Microsoft Macintosh PowerPoint</Application>
  <PresentationFormat>On-screen Show (4:3)</PresentationFormat>
  <Paragraphs>277</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Dominion Resources</vt:lpstr>
      <vt:lpstr>Dominion Profile</vt:lpstr>
      <vt:lpstr>Dominion Profile</vt:lpstr>
      <vt:lpstr>Dominion Profile</vt:lpstr>
      <vt:lpstr>Dominion Profile</vt:lpstr>
      <vt:lpstr>Announced VA Regulated Utility Scale Solar</vt:lpstr>
      <vt:lpstr>Dominion Profile</vt:lpstr>
      <vt:lpstr>PowerPoint Presentation</vt:lpstr>
      <vt:lpstr>PowerPoint Presentation</vt:lpstr>
      <vt:lpstr>PowerPoint Presentation</vt:lpstr>
    </vt:vector>
  </TitlesOfParts>
  <Company>Dominion Resources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jame951</dc:creator>
  <cp:lastModifiedBy>Jonathan Raab</cp:lastModifiedBy>
  <cp:revision>112</cp:revision>
  <dcterms:created xsi:type="dcterms:W3CDTF">2016-02-23T15:12:42Z</dcterms:created>
  <dcterms:modified xsi:type="dcterms:W3CDTF">2016-03-28T19:21:29Z</dcterms:modified>
</cp:coreProperties>
</file>